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1" r:id="rId1"/>
  </p:sldMasterIdLst>
  <p:notesMasterIdLst>
    <p:notesMasterId r:id="rId28"/>
  </p:notesMasterIdLst>
  <p:sldIdLst>
    <p:sldId id="277" r:id="rId2"/>
    <p:sldId id="295" r:id="rId3"/>
    <p:sldId id="296" r:id="rId4"/>
    <p:sldId id="257" r:id="rId5"/>
    <p:sldId id="297" r:id="rId6"/>
    <p:sldId id="298" r:id="rId7"/>
    <p:sldId id="299" r:id="rId8"/>
    <p:sldId id="300" r:id="rId9"/>
    <p:sldId id="301" r:id="rId10"/>
    <p:sldId id="302" r:id="rId11"/>
    <p:sldId id="303" r:id="rId12"/>
    <p:sldId id="307" r:id="rId13"/>
    <p:sldId id="308" r:id="rId14"/>
    <p:sldId id="309" r:id="rId15"/>
    <p:sldId id="304" r:id="rId16"/>
    <p:sldId id="305" r:id="rId17"/>
    <p:sldId id="306" r:id="rId18"/>
    <p:sldId id="310" r:id="rId19"/>
    <p:sldId id="311" r:id="rId20"/>
    <p:sldId id="264" r:id="rId21"/>
    <p:sldId id="279" r:id="rId22"/>
    <p:sldId id="280" r:id="rId23"/>
    <p:sldId id="281" r:id="rId24"/>
    <p:sldId id="284" r:id="rId25"/>
    <p:sldId id="289" r:id="rId26"/>
    <p:sldId id="293"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273" autoAdjust="0"/>
  </p:normalViewPr>
  <p:slideViewPr>
    <p:cSldViewPr snapToGrid="0">
      <p:cViewPr>
        <p:scale>
          <a:sx n="61" d="100"/>
          <a:sy n="61" d="100"/>
        </p:scale>
        <p:origin x="-954" y="1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4EC74B-FAED-41C3-B1BF-F44E26BE9438}" type="datetimeFigureOut">
              <a:rPr lang="en-US" smtClean="0"/>
              <a:t>10/28/2024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A0CDBC-8BC8-44FC-9E9F-97678F3498C7}" type="slidenum">
              <a:rPr lang="en-US" smtClean="0"/>
              <a:t>‹#›</a:t>
            </a:fld>
            <a:endParaRPr lang="en-US"/>
          </a:p>
        </p:txBody>
      </p:sp>
    </p:spTree>
    <p:extLst>
      <p:ext uri="{BB962C8B-B14F-4D97-AF65-F5344CB8AC3E}">
        <p14:creationId xmlns:p14="http://schemas.microsoft.com/office/powerpoint/2010/main" val="2507196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A0CDBC-8BC8-44FC-9E9F-97678F3498C7}" type="slidenum">
              <a:rPr lang="en-US" smtClean="0"/>
              <a:t>1</a:t>
            </a:fld>
            <a:endParaRPr lang="en-US"/>
          </a:p>
        </p:txBody>
      </p:sp>
    </p:spTree>
    <p:extLst>
      <p:ext uri="{BB962C8B-B14F-4D97-AF65-F5344CB8AC3E}">
        <p14:creationId xmlns:p14="http://schemas.microsoft.com/office/powerpoint/2010/main" val="2833235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A0CDBC-8BC8-44FC-9E9F-97678F3498C7}" type="slidenum">
              <a:rPr lang="en-US" smtClean="0"/>
              <a:t>21</a:t>
            </a:fld>
            <a:endParaRPr lang="en-US"/>
          </a:p>
        </p:txBody>
      </p:sp>
    </p:spTree>
    <p:extLst>
      <p:ext uri="{BB962C8B-B14F-4D97-AF65-F5344CB8AC3E}">
        <p14:creationId xmlns:p14="http://schemas.microsoft.com/office/powerpoint/2010/main" val="2118836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A0CDBC-8BC8-44FC-9E9F-97678F3498C7}" type="slidenum">
              <a:rPr lang="en-US" smtClean="0"/>
              <a:t>22</a:t>
            </a:fld>
            <a:endParaRPr lang="en-US"/>
          </a:p>
        </p:txBody>
      </p:sp>
    </p:spTree>
    <p:extLst>
      <p:ext uri="{BB962C8B-B14F-4D97-AF65-F5344CB8AC3E}">
        <p14:creationId xmlns:p14="http://schemas.microsoft.com/office/powerpoint/2010/main" val="3386135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A0CDBC-8BC8-44FC-9E9F-97678F3498C7}" type="slidenum">
              <a:rPr lang="en-US" smtClean="0"/>
              <a:t>23</a:t>
            </a:fld>
            <a:endParaRPr lang="en-US"/>
          </a:p>
        </p:txBody>
      </p:sp>
    </p:spTree>
    <p:extLst>
      <p:ext uri="{BB962C8B-B14F-4D97-AF65-F5344CB8AC3E}">
        <p14:creationId xmlns:p14="http://schemas.microsoft.com/office/powerpoint/2010/main" val="1712206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A0CDBC-8BC8-44FC-9E9F-97678F3498C7}" type="slidenum">
              <a:rPr lang="en-US" smtClean="0"/>
              <a:t>26</a:t>
            </a:fld>
            <a:endParaRPr lang="en-US"/>
          </a:p>
        </p:txBody>
      </p:sp>
    </p:spTree>
    <p:extLst>
      <p:ext uri="{BB962C8B-B14F-4D97-AF65-F5344CB8AC3E}">
        <p14:creationId xmlns:p14="http://schemas.microsoft.com/office/powerpoint/2010/main" val="454703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EF7DC3-E4C2-40B6-86EB-A8C15C2302EB}" type="datetimeFigureOut">
              <a:rPr lang="en-US" smtClean="0"/>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46C291-DC88-4405-954D-216CD06FD905}" type="slidenum">
              <a:rPr lang="en-US" smtClean="0"/>
              <a:t>‹#›</a:t>
            </a:fld>
            <a:endParaRPr lang="en-US"/>
          </a:p>
        </p:txBody>
      </p:sp>
    </p:spTree>
    <p:extLst>
      <p:ext uri="{BB962C8B-B14F-4D97-AF65-F5344CB8AC3E}">
        <p14:creationId xmlns:p14="http://schemas.microsoft.com/office/powerpoint/2010/main" val="2455268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EF7DC3-E4C2-40B6-86EB-A8C15C2302EB}" type="datetimeFigureOut">
              <a:rPr lang="en-US" smtClean="0"/>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C0997-27DA-41FB-9245-1ECB9B3EBB50}" type="slidenum">
              <a:rPr lang="en-US" smtClean="0"/>
              <a:t>‹#›</a:t>
            </a:fld>
            <a:endParaRPr lang="en-US"/>
          </a:p>
        </p:txBody>
      </p:sp>
    </p:spTree>
    <p:extLst>
      <p:ext uri="{BB962C8B-B14F-4D97-AF65-F5344CB8AC3E}">
        <p14:creationId xmlns:p14="http://schemas.microsoft.com/office/powerpoint/2010/main" val="1573908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AEF7DC3-E4C2-40B6-86EB-A8C15C2302EB}" type="datetimeFigureOut">
              <a:rPr lang="en-US" smtClean="0"/>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C0997-27DA-41FB-9245-1ECB9B3EBB50}" type="slidenum">
              <a:rPr lang="en-US" smtClean="0"/>
              <a:t>‹#›</a:t>
            </a:fld>
            <a:endParaRPr lang="en-US"/>
          </a:p>
        </p:txBody>
      </p:sp>
    </p:spTree>
    <p:extLst>
      <p:ext uri="{BB962C8B-B14F-4D97-AF65-F5344CB8AC3E}">
        <p14:creationId xmlns:p14="http://schemas.microsoft.com/office/powerpoint/2010/main" val="1470662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AEF7DC3-E4C2-40B6-86EB-A8C15C2302EB}" type="datetimeFigureOut">
              <a:rPr lang="en-US" smtClean="0"/>
              <a:t>10/28/2024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DC0997-27DA-41FB-9245-1ECB9B3EBB50}" type="slidenum">
              <a:rPr lang="en-US" smtClean="0"/>
              <a:t>‹#›</a:t>
            </a:fld>
            <a:endParaRPr lang="en-US"/>
          </a:p>
        </p:txBody>
      </p:sp>
    </p:spTree>
    <p:extLst>
      <p:ext uri="{BB962C8B-B14F-4D97-AF65-F5344CB8AC3E}">
        <p14:creationId xmlns:p14="http://schemas.microsoft.com/office/powerpoint/2010/main" val="585216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EF7DC3-E4C2-40B6-86EB-A8C15C2302EB}" type="datetimeFigureOut">
              <a:rPr lang="en-US" smtClean="0"/>
              <a:t>10/28/2024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DC0997-27DA-41FB-9245-1ECB9B3EBB50}" type="slidenum">
              <a:rPr lang="en-US" smtClean="0"/>
              <a:t>‹#›</a:t>
            </a:fld>
            <a:endParaRPr lang="en-US"/>
          </a:p>
        </p:txBody>
      </p:sp>
    </p:spTree>
    <p:extLst>
      <p:ext uri="{BB962C8B-B14F-4D97-AF65-F5344CB8AC3E}">
        <p14:creationId xmlns:p14="http://schemas.microsoft.com/office/powerpoint/2010/main" val="3557126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EF7DC3-E4C2-40B6-86EB-A8C15C2302EB}" type="datetimeFigureOut">
              <a:rPr lang="en-US" smtClean="0"/>
              <a:t>10/28/2024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DC0997-27DA-41FB-9245-1ECB9B3EBB50}" type="slidenum">
              <a:rPr lang="en-US" smtClean="0"/>
              <a:t>‹#›</a:t>
            </a:fld>
            <a:endParaRPr lang="en-US"/>
          </a:p>
        </p:txBody>
      </p:sp>
    </p:spTree>
    <p:extLst>
      <p:ext uri="{BB962C8B-B14F-4D97-AF65-F5344CB8AC3E}">
        <p14:creationId xmlns:p14="http://schemas.microsoft.com/office/powerpoint/2010/main" val="78790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EF7DC3-E4C2-40B6-86EB-A8C15C2302EB}" type="datetimeFigureOut">
              <a:rPr lang="en-US" smtClean="0"/>
              <a:t>10/28/2024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DC0997-27DA-41FB-9245-1ECB9B3EBB50}" type="slidenum">
              <a:rPr lang="en-US" smtClean="0"/>
              <a:t>‹#›</a:t>
            </a:fld>
            <a:endParaRPr lang="en-US"/>
          </a:p>
        </p:txBody>
      </p:sp>
    </p:spTree>
    <p:extLst>
      <p:ext uri="{BB962C8B-B14F-4D97-AF65-F5344CB8AC3E}">
        <p14:creationId xmlns:p14="http://schemas.microsoft.com/office/powerpoint/2010/main" val="1440664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AEF7DC3-E4C2-40B6-86EB-A8C15C2302EB}" type="datetimeFigureOut">
              <a:rPr lang="en-US" smtClean="0"/>
              <a:t>10/28/2024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46C291-DC88-4405-954D-216CD06FD905}" type="slidenum">
              <a:rPr lang="en-US" smtClean="0"/>
              <a:t>‹#›</a:t>
            </a:fld>
            <a:endParaRPr lang="en-US"/>
          </a:p>
        </p:txBody>
      </p:sp>
    </p:spTree>
    <p:extLst>
      <p:ext uri="{BB962C8B-B14F-4D97-AF65-F5344CB8AC3E}">
        <p14:creationId xmlns:p14="http://schemas.microsoft.com/office/powerpoint/2010/main" val="2235691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AEF7DC3-E4C2-40B6-86EB-A8C15C2302EB}" type="datetimeFigureOut">
              <a:rPr lang="en-US" smtClean="0"/>
              <a:t>10/28/2024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DC0997-27DA-41FB-9245-1ECB9B3EBB50}" type="slidenum">
              <a:rPr lang="en-US" smtClean="0"/>
              <a:t>‹#›</a:t>
            </a:fld>
            <a:endParaRPr lang="en-US"/>
          </a:p>
        </p:txBody>
      </p:sp>
    </p:spTree>
    <p:extLst>
      <p:ext uri="{BB962C8B-B14F-4D97-AF65-F5344CB8AC3E}">
        <p14:creationId xmlns:p14="http://schemas.microsoft.com/office/powerpoint/2010/main" val="1703724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EF7DC3-E4C2-40B6-86EB-A8C15C2302EB}" type="datetimeFigureOut">
              <a:rPr lang="en-US" smtClean="0"/>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C0997-27DA-41FB-9245-1ECB9B3EBB50}" type="slidenum">
              <a:rPr lang="en-US" smtClean="0"/>
              <a:t>‹#›</a:t>
            </a:fld>
            <a:endParaRPr lang="en-US"/>
          </a:p>
        </p:txBody>
      </p:sp>
    </p:spTree>
    <p:extLst>
      <p:ext uri="{BB962C8B-B14F-4D97-AF65-F5344CB8AC3E}">
        <p14:creationId xmlns:p14="http://schemas.microsoft.com/office/powerpoint/2010/main" val="1969409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EF7DC3-E4C2-40B6-86EB-A8C15C2302EB}" type="datetimeFigureOut">
              <a:rPr lang="en-US" smtClean="0"/>
              <a:t>10/28/2024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DC0997-27DA-41FB-9245-1ECB9B3EBB50}" type="slidenum">
              <a:rPr lang="en-US" smtClean="0"/>
              <a:t>‹#›</a:t>
            </a:fld>
            <a:endParaRPr lang="en-US"/>
          </a:p>
        </p:txBody>
      </p:sp>
    </p:spTree>
    <p:extLst>
      <p:ext uri="{BB962C8B-B14F-4D97-AF65-F5344CB8AC3E}">
        <p14:creationId xmlns:p14="http://schemas.microsoft.com/office/powerpoint/2010/main" val="2125928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EF7DC3-E4C2-40B6-86EB-A8C15C2302EB}" type="datetimeFigureOut">
              <a:rPr lang="en-US" smtClean="0"/>
              <a:t>10/28/2024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DC0997-27DA-41FB-9245-1ECB9B3EBB50}" type="slidenum">
              <a:rPr lang="en-US" smtClean="0"/>
              <a:t>‹#›</a:t>
            </a:fld>
            <a:endParaRPr lang="en-US"/>
          </a:p>
        </p:txBody>
      </p:sp>
    </p:spTree>
    <p:extLst>
      <p:ext uri="{BB962C8B-B14F-4D97-AF65-F5344CB8AC3E}">
        <p14:creationId xmlns:p14="http://schemas.microsoft.com/office/powerpoint/2010/main" val="3941823256"/>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3900" y="854075"/>
            <a:ext cx="10515600" cy="4351338"/>
          </a:xfrm>
        </p:spPr>
        <p:txBody>
          <a:bodyPr>
            <a:normAutofit/>
          </a:bodyPr>
          <a:lstStyle/>
          <a:p>
            <a:pPr marL="0" indent="0" algn="ctr">
              <a:buNone/>
            </a:pPr>
            <a:r>
              <a:rPr lang="en-US" sz="3600" b="1" dirty="0">
                <a:latin typeface="Times New Roman" panose="02020603050405020304" pitchFamily="18" charset="0"/>
                <a:ea typeface="Calibri" panose="020F0502020204030204" pitchFamily="34" charset="0"/>
                <a:cs typeface="Times New Roman" panose="02020603050405020304" pitchFamily="18" charset="0"/>
              </a:rPr>
              <a:t>Interpersonal </a:t>
            </a:r>
            <a:r>
              <a:rPr lang="en-US" sz="3600" b="1" dirty="0" smtClean="0">
                <a:latin typeface="Times New Roman" panose="02020603050405020304" pitchFamily="18" charset="0"/>
                <a:ea typeface="Calibri" panose="020F0502020204030204" pitchFamily="34" charset="0"/>
                <a:cs typeface="Times New Roman" panose="02020603050405020304" pitchFamily="18" charset="0"/>
              </a:rPr>
              <a:t>relationships</a:t>
            </a:r>
          </a:p>
          <a:p>
            <a:pPr marL="0" indent="0" algn="ctr">
              <a:buNone/>
            </a:pPr>
            <a:r>
              <a:rPr lang="en-US" sz="3600" dirty="0">
                <a:solidFill>
                  <a:prstClr val="black"/>
                </a:solidFill>
                <a:latin typeface="Times New Roman" panose="02020603050405020304" pitchFamily="18" charset="0"/>
                <a:cs typeface="Times New Roman" panose="02020603050405020304" pitchFamily="18" charset="0"/>
              </a:rPr>
              <a:t>Nurse-Client </a:t>
            </a:r>
            <a:r>
              <a:rPr lang="en-US" sz="3600" dirty="0" smtClean="0">
                <a:solidFill>
                  <a:prstClr val="black"/>
                </a:solidFill>
                <a:latin typeface="Times New Roman" panose="02020603050405020304" pitchFamily="18" charset="0"/>
                <a:cs typeface="Times New Roman" panose="02020603050405020304" pitchFamily="18" charset="0"/>
              </a:rPr>
              <a:t>Relationships</a:t>
            </a:r>
          </a:p>
          <a:p>
            <a:pPr marL="0" indent="0" algn="ctr">
              <a:buNone/>
            </a:pPr>
            <a:r>
              <a:rPr lang="en-US" sz="3600" dirty="0">
                <a:latin typeface="Times New Roman" panose="02020603050405020304" pitchFamily="18" charset="0"/>
                <a:cs typeface="Times New Roman" panose="02020603050405020304" pitchFamily="18" charset="0"/>
              </a:rPr>
              <a:t>Nurse- Doctor relationship </a:t>
            </a:r>
          </a:p>
          <a:p>
            <a:pPr marL="0" indent="0" algn="ctr">
              <a:buNone/>
            </a:pPr>
            <a:endParaRPr lang="en-US" sz="3600" dirty="0" smtClean="0">
              <a:solidFill>
                <a:prstClr val="black"/>
              </a:solidFill>
              <a:latin typeface="Times New Roman" panose="02020603050405020304" pitchFamily="18" charset="0"/>
              <a:cs typeface="Times New Roman" panose="02020603050405020304" pitchFamily="18" charset="0"/>
            </a:endParaRPr>
          </a:p>
          <a:p>
            <a:pPr marL="0" indent="0" algn="ctr">
              <a:buNone/>
            </a:pPr>
            <a:r>
              <a:rPr lang="en-US" sz="3600" dirty="0" smtClean="0">
                <a:solidFill>
                  <a:prstClr val="black"/>
                </a:solidFill>
                <a:latin typeface="Times New Roman" panose="02020603050405020304" pitchFamily="18" charset="0"/>
                <a:cs typeface="Times New Roman" panose="02020603050405020304" pitchFamily="18" charset="0"/>
              </a:rPr>
              <a:t>L7</a:t>
            </a:r>
          </a:p>
          <a:p>
            <a:pPr marL="0" indent="0" algn="ctr">
              <a:buNone/>
            </a:pPr>
            <a:r>
              <a:rPr lang="en-US" sz="3600" dirty="0" smtClean="0">
                <a:solidFill>
                  <a:prstClr val="black"/>
                </a:solidFill>
                <a:latin typeface="Times New Roman" panose="02020603050405020304" pitchFamily="18" charset="0"/>
                <a:cs typeface="Times New Roman" panose="02020603050405020304" pitchFamily="18" charset="0"/>
              </a:rPr>
              <a:t>2024-2025</a:t>
            </a:r>
            <a:endParaRPr lang="en-US" sz="3600" dirty="0">
              <a:solidFill>
                <a:prstClr val="black"/>
              </a:solidFill>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2963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365125"/>
            <a:ext cx="10496550" cy="1325563"/>
          </a:xfrm>
        </p:spPr>
        <p:txBody>
          <a:bodyPr>
            <a:normAutofit/>
          </a:bodyPr>
          <a:lstStyle/>
          <a:p>
            <a:r>
              <a:rPr lang="en-US" sz="3600" b="1" u="sng" dirty="0">
                <a:solidFill>
                  <a:srgbClr val="FF0000"/>
                </a:solidFill>
                <a:latin typeface="Times New Roman" panose="02020603050405020304" pitchFamily="18" charset="0"/>
                <a:cs typeface="Times New Roman" panose="02020603050405020304" pitchFamily="18" charset="0"/>
              </a:rPr>
              <a:t>Interpersonal relationship</a:t>
            </a:r>
            <a:endParaRPr lang="en-US" sz="3600" b="1" u="sng"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69545" y="1751307"/>
            <a:ext cx="11871960" cy="4014175"/>
          </a:xfrm>
        </p:spPr>
        <p:txBody>
          <a:bodyPr>
            <a:noAutofit/>
          </a:bodyPr>
          <a:lstStyle/>
          <a:p>
            <a:pPr marL="0" indent="0">
              <a:buNone/>
            </a:pPr>
            <a:r>
              <a:rPr lang="en-US" sz="3200" dirty="0">
                <a:latin typeface="Times New Roman" panose="02020603050405020304" pitchFamily="18" charset="0"/>
                <a:cs typeface="Times New Roman" panose="02020603050405020304" pitchFamily="18" charset="0"/>
              </a:rPr>
              <a:t>I</a:t>
            </a:r>
            <a:r>
              <a:rPr lang="en-US" sz="3200" dirty="0" smtClean="0">
                <a:latin typeface="Times New Roman" panose="02020603050405020304" pitchFamily="18" charset="0"/>
                <a:cs typeface="Times New Roman" panose="02020603050405020304" pitchFamily="18" charset="0"/>
              </a:rPr>
              <a:t>s </a:t>
            </a:r>
            <a:r>
              <a:rPr lang="en-US" sz="3200" dirty="0">
                <a:latin typeface="Times New Roman" panose="02020603050405020304" pitchFamily="18" charset="0"/>
                <a:cs typeface="Times New Roman" panose="02020603050405020304" pitchFamily="18" charset="0"/>
              </a:rPr>
              <a:t>a connection or association between two or more people. It may be for a short span or lifelong depending upon the relationship .One cannot live in isolation and everyone needs someone to" Share and Care," Good interpersonal relationships help us lead healthy and joyous life and for this we need to be continuously aware of the effects of our thoughts, words, behavior and actions on our relationships.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135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8190" y="1174115"/>
            <a:ext cx="10515600" cy="4351338"/>
          </a:xfrm>
        </p:spPr>
        <p:txBody>
          <a:bodyPr>
            <a:normAutofit/>
          </a:bodyPr>
          <a:lstStyle/>
          <a:p>
            <a:pPr marL="0" indent="0">
              <a:buNone/>
            </a:pPr>
            <a:r>
              <a:rPr lang="en-US" sz="4000" b="1" dirty="0">
                <a:solidFill>
                  <a:srgbClr val="0070C0"/>
                </a:solidFill>
                <a:latin typeface="Times New Roman" panose="02020603050405020304" pitchFamily="18" charset="0"/>
                <a:cs typeface="Times New Roman" panose="02020603050405020304" pitchFamily="18" charset="0"/>
              </a:rPr>
              <a:t>Three success elements in Relationships </a:t>
            </a:r>
            <a:endParaRPr lang="en-US" sz="4000" b="1"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sz="4000" dirty="0" smtClean="0">
                <a:latin typeface="Times New Roman" panose="02020603050405020304" pitchFamily="18" charset="0"/>
                <a:cs typeface="Times New Roman" panose="02020603050405020304" pitchFamily="18" charset="0"/>
              </a:rPr>
              <a:t>It </a:t>
            </a:r>
            <a:r>
              <a:rPr lang="en-US" sz="4000" dirty="0">
                <a:latin typeface="Times New Roman" panose="02020603050405020304" pitchFamily="18" charset="0"/>
                <a:cs typeface="Times New Roman" panose="02020603050405020304" pitchFamily="18" charset="0"/>
              </a:rPr>
              <a:t>takes a combination of: </a:t>
            </a:r>
            <a:endParaRPr lang="en-US" sz="4000" dirty="0" smtClean="0">
              <a:latin typeface="Times New Roman" panose="02020603050405020304" pitchFamily="18" charset="0"/>
              <a:cs typeface="Times New Roman" panose="02020603050405020304" pitchFamily="18" charset="0"/>
            </a:endParaRPr>
          </a:p>
          <a:p>
            <a:pPr marL="0" indent="0">
              <a:buNone/>
            </a:pPr>
            <a:r>
              <a:rPr lang="en-US" sz="4000" dirty="0" smtClean="0">
                <a:latin typeface="Times New Roman" panose="02020603050405020304" pitchFamily="18" charset="0"/>
                <a:cs typeface="Times New Roman" panose="02020603050405020304" pitchFamily="18" charset="0"/>
              </a:rPr>
              <a:t>1</a:t>
            </a:r>
            <a:r>
              <a:rPr lang="en-US" sz="4000" dirty="0">
                <a:latin typeface="Times New Roman" panose="02020603050405020304" pitchFamily="18" charset="0"/>
                <a:cs typeface="Times New Roman" panose="02020603050405020304" pitchFamily="18" charset="0"/>
              </a:rPr>
              <a:t>. Self-awareness, </a:t>
            </a:r>
            <a:endParaRPr lang="en-US" sz="4000" dirty="0" smtClean="0">
              <a:latin typeface="Times New Roman" panose="02020603050405020304" pitchFamily="18" charset="0"/>
              <a:cs typeface="Times New Roman" panose="02020603050405020304" pitchFamily="18" charset="0"/>
            </a:endParaRPr>
          </a:p>
          <a:p>
            <a:pPr marL="0" indent="0">
              <a:buNone/>
            </a:pPr>
            <a:r>
              <a:rPr lang="en-US" sz="4000" dirty="0" smtClean="0">
                <a:latin typeface="Times New Roman" panose="02020603050405020304" pitchFamily="18" charset="0"/>
                <a:cs typeface="Times New Roman" panose="02020603050405020304" pitchFamily="18" charset="0"/>
              </a:rPr>
              <a:t>2</a:t>
            </a:r>
            <a:r>
              <a:rPr lang="en-US" sz="4000" dirty="0">
                <a:latin typeface="Times New Roman" panose="02020603050405020304" pitchFamily="18" charset="0"/>
                <a:cs typeface="Times New Roman" panose="02020603050405020304" pitchFamily="18" charset="0"/>
              </a:rPr>
              <a:t>. Self confidence, </a:t>
            </a:r>
            <a:endParaRPr lang="en-US" sz="4000" dirty="0" smtClean="0">
              <a:latin typeface="Times New Roman" panose="02020603050405020304" pitchFamily="18" charset="0"/>
              <a:cs typeface="Times New Roman" panose="02020603050405020304" pitchFamily="18" charset="0"/>
            </a:endParaRPr>
          </a:p>
          <a:p>
            <a:pPr marL="0" indent="0">
              <a:buNone/>
            </a:pPr>
            <a:r>
              <a:rPr lang="en-US" sz="4000" dirty="0" smtClean="0">
                <a:latin typeface="Times New Roman" panose="02020603050405020304" pitchFamily="18" charset="0"/>
                <a:cs typeface="Times New Roman" panose="02020603050405020304" pitchFamily="18" charset="0"/>
              </a:rPr>
              <a:t>3</a:t>
            </a:r>
            <a:r>
              <a:rPr lang="en-US" sz="4000" dirty="0">
                <a:latin typeface="Times New Roman" panose="02020603050405020304" pitchFamily="18" charset="0"/>
                <a:cs typeface="Times New Roman" panose="02020603050405020304" pitchFamily="18" charset="0"/>
              </a:rPr>
              <a:t>. Communication skills </a:t>
            </a:r>
          </a:p>
        </p:txBody>
      </p:sp>
    </p:spTree>
    <p:extLst>
      <p:ext uri="{BB962C8B-B14F-4D97-AF65-F5344CB8AC3E}">
        <p14:creationId xmlns:p14="http://schemas.microsoft.com/office/powerpoint/2010/main" val="2821077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lstStyle/>
          <a:p>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Types of relationship</a:t>
            </a:r>
            <a:r>
              <a:rPr lang="en-US" b="1" dirty="0">
                <a:latin typeface="Times New Roman" panose="02020603050405020304" pitchFamily="18" charset="0"/>
                <a:ea typeface="Calibri" panose="020F0502020204030204" pitchFamily="34" charset="0"/>
                <a:cs typeface="Arial" panose="020B0604020202020204" pitchFamily="34" charset="0"/>
              </a:rPr>
              <a:t>:</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fontScale="70000" lnSpcReduction="20000"/>
          </a:bodyPr>
          <a:lstStyle/>
          <a:p>
            <a:pPr marL="742950" indent="-742950" algn="just">
              <a:buFont typeface="+mj-lt"/>
              <a:buAutoNum type="arabicPeriod"/>
            </a:pPr>
            <a:r>
              <a:rPr lang="en-US" sz="4200" b="1" dirty="0" smtClean="0">
                <a:latin typeface="Times New Roman" panose="02020603050405020304" pitchFamily="18" charset="0"/>
                <a:cs typeface="Times New Roman" panose="02020603050405020304" pitchFamily="18" charset="0"/>
              </a:rPr>
              <a:t>Social </a:t>
            </a:r>
            <a:r>
              <a:rPr lang="en-US" sz="4200" b="1" dirty="0">
                <a:latin typeface="Times New Roman" panose="02020603050405020304" pitchFamily="18" charset="0"/>
                <a:cs typeface="Times New Roman" panose="02020603050405020304" pitchFamily="18" charset="0"/>
              </a:rPr>
              <a:t>Relationship</a:t>
            </a:r>
          </a:p>
          <a:p>
            <a:pPr marL="0" indent="0" algn="just">
              <a:buNone/>
            </a:pPr>
            <a:r>
              <a:rPr lang="en-US" sz="4200" dirty="0">
                <a:latin typeface="Times New Roman" panose="02020603050405020304" pitchFamily="18" charset="0"/>
                <a:cs typeface="Times New Roman" panose="02020603050405020304" pitchFamily="18" charset="0"/>
              </a:rPr>
              <a:t>It is a primarily initiated for the purpose of friendship, socialization,</a:t>
            </a:r>
          </a:p>
          <a:p>
            <a:pPr marL="0" indent="0" algn="just">
              <a:buNone/>
            </a:pPr>
            <a:r>
              <a:rPr lang="en-US" sz="4200" dirty="0">
                <a:latin typeface="Times New Roman" panose="02020603050405020304" pitchFamily="18" charset="0"/>
                <a:cs typeface="Times New Roman" panose="02020603050405020304" pitchFamily="18" charset="0"/>
              </a:rPr>
              <a:t>companionship, or accomplishment of a task. Communication, which</a:t>
            </a:r>
          </a:p>
          <a:p>
            <a:pPr marL="0" indent="0" algn="just">
              <a:buNone/>
            </a:pPr>
            <a:r>
              <a:rPr lang="en-US" sz="4200" dirty="0">
                <a:latin typeface="Times New Roman" panose="02020603050405020304" pitchFamily="18" charset="0"/>
                <a:cs typeface="Times New Roman" panose="02020603050405020304" pitchFamily="18" charset="0"/>
              </a:rPr>
              <a:t>may be superficial, usually focuses on sharing ideas, feelings, and</a:t>
            </a:r>
          </a:p>
          <a:p>
            <a:pPr marL="0" indent="0" algn="just">
              <a:buNone/>
            </a:pPr>
            <a:r>
              <a:rPr lang="en-US" sz="4200" dirty="0">
                <a:latin typeface="Times New Roman" panose="02020603050405020304" pitchFamily="18" charset="0"/>
                <a:cs typeface="Times New Roman" panose="02020603050405020304" pitchFamily="18" charset="0"/>
              </a:rPr>
              <a:t>experiences and meets the basic need for people to interact. Advice is</a:t>
            </a:r>
          </a:p>
          <a:p>
            <a:pPr marL="0" indent="0" algn="just">
              <a:buNone/>
            </a:pPr>
            <a:r>
              <a:rPr lang="en-US" sz="4200" dirty="0">
                <a:latin typeface="Times New Roman" panose="02020603050405020304" pitchFamily="18" charset="0"/>
                <a:cs typeface="Times New Roman" panose="02020603050405020304" pitchFamily="18" charset="0"/>
              </a:rPr>
              <a:t>often given. Roles may shift during social interactions. When a nurse</a:t>
            </a:r>
          </a:p>
          <a:p>
            <a:pPr marL="0" indent="0" algn="just">
              <a:buNone/>
            </a:pPr>
            <a:r>
              <a:rPr lang="en-US" sz="4200" dirty="0">
                <a:latin typeface="Times New Roman" panose="02020603050405020304" pitchFamily="18" charset="0"/>
                <a:cs typeface="Times New Roman" panose="02020603050405020304" pitchFamily="18" charset="0"/>
              </a:rPr>
              <a:t>greets a client and chats about the weather or a sports event or engages</a:t>
            </a:r>
          </a:p>
          <a:p>
            <a:pPr marL="0" indent="0" algn="just">
              <a:buNone/>
            </a:pPr>
            <a:r>
              <a:rPr lang="en-US" sz="4200" dirty="0">
                <a:latin typeface="Times New Roman" panose="02020603050405020304" pitchFamily="18" charset="0"/>
                <a:cs typeface="Times New Roman" panose="02020603050405020304" pitchFamily="18" charset="0"/>
              </a:rPr>
              <a:t>in small talk or socializing, this is a social interaction. This is acceptable</a:t>
            </a:r>
          </a:p>
          <a:p>
            <a:pPr marL="0" indent="0" algn="just">
              <a:buNone/>
            </a:pPr>
            <a:r>
              <a:rPr lang="en-US" sz="4200" dirty="0">
                <a:latin typeface="Times New Roman" panose="02020603050405020304" pitchFamily="18" charset="0"/>
                <a:cs typeface="Times New Roman" panose="02020603050405020304" pitchFamily="18" charset="0"/>
              </a:rPr>
              <a:t>in nursing, but for the nurse–client relationship to accomplish the goals</a:t>
            </a:r>
          </a:p>
          <a:p>
            <a:pPr marL="0" indent="0" algn="just">
              <a:buNone/>
            </a:pPr>
            <a:r>
              <a:rPr lang="en-US" sz="4200" dirty="0">
                <a:latin typeface="Times New Roman" panose="02020603050405020304" pitchFamily="18" charset="0"/>
                <a:cs typeface="Times New Roman" panose="02020603050405020304" pitchFamily="18" charset="0"/>
              </a:rPr>
              <a:t>that have been decided on, social interaction must be limited.</a:t>
            </a:r>
          </a:p>
        </p:txBody>
      </p:sp>
    </p:spTree>
    <p:custDataLst>
      <p:tags r:id="rId1"/>
    </p:custDataLst>
    <p:extLst>
      <p:ext uri="{BB962C8B-B14F-4D97-AF65-F5344CB8AC3E}">
        <p14:creationId xmlns:p14="http://schemas.microsoft.com/office/powerpoint/2010/main" val="9852385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circle(in)">
                                      <p:cBhvr>
                                        <p:cTn id="33" dur="2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circle(in)">
                                      <p:cBhvr>
                                        <p:cTn id="38" dur="20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circle(in)">
                                      <p:cBhvr>
                                        <p:cTn id="43" dur="20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circle(in)">
                                      <p:cBhvr>
                                        <p:cTn id="48" dur="2000"/>
                                        <p:tgtEl>
                                          <p:spTgt spid="3">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circle(in)">
                                      <p:cBhvr>
                                        <p:cTn id="53" dur="2000"/>
                                        <p:tgtEl>
                                          <p:spTgt spid="3">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grpId="0" nodeType="click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Effect transition="in" filter="circle(in)">
                                      <p:cBhvr>
                                        <p:cTn id="58"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lstStyle/>
          <a:p>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Types of relationship</a:t>
            </a:r>
            <a:r>
              <a:rPr lang="en-US" b="1" dirty="0">
                <a:latin typeface="Times New Roman" panose="02020603050405020304" pitchFamily="18" charset="0"/>
                <a:ea typeface="Calibri" panose="020F0502020204030204" pitchFamily="34" charset="0"/>
                <a:cs typeface="Arial" panose="020B0604020202020204" pitchFamily="34" charset="0"/>
              </a:rPr>
              <a:t>:</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a:bodyPr>
          <a:lstStyle/>
          <a:p>
            <a:pPr marL="0" indent="0" algn="just">
              <a:lnSpc>
                <a:spcPct val="80000"/>
              </a:lnSpc>
              <a:buNone/>
            </a:pPr>
            <a:r>
              <a:rPr lang="ar-IQ" sz="2900" b="1" dirty="0" smtClean="0">
                <a:latin typeface="Times New Roman" panose="02020603050405020304" pitchFamily="18" charset="0"/>
                <a:cs typeface="Times New Roman" panose="02020603050405020304" pitchFamily="18" charset="0"/>
              </a:rPr>
              <a:t>2</a:t>
            </a:r>
            <a:r>
              <a:rPr lang="en-US" sz="2900" b="1" dirty="0" smtClean="0">
                <a:latin typeface="Times New Roman" panose="02020603050405020304" pitchFamily="18" charset="0"/>
                <a:cs typeface="Times New Roman" panose="02020603050405020304" pitchFamily="18" charset="0"/>
              </a:rPr>
              <a:t>. Intimate Relationship</a:t>
            </a:r>
          </a:p>
          <a:p>
            <a:pPr marL="0" indent="0" algn="just">
              <a:lnSpc>
                <a:spcPct val="80000"/>
              </a:lnSpc>
              <a:buNone/>
            </a:pPr>
            <a:endParaRPr lang="en-US" sz="2900" b="1" dirty="0">
              <a:latin typeface="Times New Roman" panose="02020603050405020304" pitchFamily="18" charset="0"/>
              <a:cs typeface="Times New Roman" panose="02020603050405020304" pitchFamily="18" charset="0"/>
            </a:endParaRPr>
          </a:p>
          <a:p>
            <a:pPr marL="0" indent="0" algn="just">
              <a:lnSpc>
                <a:spcPct val="80000"/>
              </a:lnSpc>
              <a:buNone/>
            </a:pPr>
            <a:r>
              <a:rPr lang="en-US" sz="2900" dirty="0">
                <a:latin typeface="Times New Roman" panose="02020603050405020304" pitchFamily="18" charset="0"/>
                <a:cs typeface="Times New Roman" panose="02020603050405020304" pitchFamily="18" charset="0"/>
              </a:rPr>
              <a:t>A healthy intimate relationship involves two people who </a:t>
            </a:r>
            <a:r>
              <a:rPr lang="en-US" sz="2900" dirty="0">
                <a:latin typeface="Times New Roman" panose="02020603050405020304" pitchFamily="18" charset="0"/>
                <a:cs typeface="Times New Roman" panose="02020603050405020304" pitchFamily="18" charset="0"/>
              </a:rPr>
              <a:t>are</a:t>
            </a:r>
            <a:r>
              <a:rPr lang="ar-IQ" sz="2900" dirty="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emotionally </a:t>
            </a:r>
            <a:r>
              <a:rPr lang="en-US" sz="2900" dirty="0">
                <a:latin typeface="Times New Roman" panose="02020603050405020304" pitchFamily="18" charset="0"/>
                <a:cs typeface="Times New Roman" panose="02020603050405020304" pitchFamily="18" charset="0"/>
              </a:rPr>
              <a:t>committed to each other. Both parties are concerned </a:t>
            </a:r>
            <a:r>
              <a:rPr lang="en-US" sz="2900" dirty="0">
                <a:latin typeface="Times New Roman" panose="02020603050405020304" pitchFamily="18" charset="0"/>
                <a:cs typeface="Times New Roman" panose="02020603050405020304" pitchFamily="18" charset="0"/>
              </a:rPr>
              <a:t>about</a:t>
            </a:r>
            <a:r>
              <a:rPr lang="ar-IQ" sz="2900" dirty="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having </a:t>
            </a:r>
            <a:r>
              <a:rPr lang="en-US" sz="2900" dirty="0">
                <a:latin typeface="Times New Roman" panose="02020603050405020304" pitchFamily="18" charset="0"/>
                <a:cs typeface="Times New Roman" panose="02020603050405020304" pitchFamily="18" charset="0"/>
              </a:rPr>
              <a:t>their individual needs met and helping each other to meet </a:t>
            </a:r>
            <a:r>
              <a:rPr lang="en-US" sz="2900" dirty="0">
                <a:latin typeface="Times New Roman" panose="02020603050405020304" pitchFamily="18" charset="0"/>
                <a:cs typeface="Times New Roman" panose="02020603050405020304" pitchFamily="18" charset="0"/>
              </a:rPr>
              <a:t>needs</a:t>
            </a:r>
            <a:r>
              <a:rPr lang="ar-IQ" sz="2900" dirty="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as </a:t>
            </a:r>
            <a:r>
              <a:rPr lang="en-US" sz="2900" dirty="0">
                <a:latin typeface="Times New Roman" panose="02020603050405020304" pitchFamily="18" charset="0"/>
                <a:cs typeface="Times New Roman" panose="02020603050405020304" pitchFamily="18" charset="0"/>
              </a:rPr>
              <a:t>well. The relationship may include sexual or emotional intimacy </a:t>
            </a:r>
            <a:r>
              <a:rPr lang="en-US" sz="2900" dirty="0">
                <a:latin typeface="Times New Roman" panose="02020603050405020304" pitchFamily="18" charset="0"/>
                <a:cs typeface="Times New Roman" panose="02020603050405020304" pitchFamily="18" charset="0"/>
              </a:rPr>
              <a:t>as</a:t>
            </a:r>
            <a:r>
              <a:rPr lang="ar-IQ" sz="2900" dirty="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well </a:t>
            </a:r>
            <a:r>
              <a:rPr lang="en-US" sz="2900" dirty="0">
                <a:latin typeface="Times New Roman" panose="02020603050405020304" pitchFamily="18" charset="0"/>
                <a:cs typeface="Times New Roman" panose="02020603050405020304" pitchFamily="18" charset="0"/>
              </a:rPr>
              <a:t>as sharing of mutual goals. The intimate relationship has no </a:t>
            </a:r>
            <a:r>
              <a:rPr lang="en-US" sz="2900" dirty="0">
                <a:latin typeface="Times New Roman" panose="02020603050405020304" pitchFamily="18" charset="0"/>
                <a:cs typeface="Times New Roman" panose="02020603050405020304" pitchFamily="18" charset="0"/>
              </a:rPr>
              <a:t>place</a:t>
            </a:r>
            <a:r>
              <a:rPr lang="ar-IQ" sz="2900" dirty="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in </a:t>
            </a:r>
            <a:r>
              <a:rPr lang="en-US" sz="2900" dirty="0">
                <a:latin typeface="Times New Roman" panose="02020603050405020304" pitchFamily="18" charset="0"/>
                <a:cs typeface="Times New Roman" panose="02020603050405020304" pitchFamily="18" charset="0"/>
              </a:rPr>
              <a:t>the nurse– client interaction.</a:t>
            </a:r>
          </a:p>
        </p:txBody>
      </p:sp>
    </p:spTree>
    <p:custDataLst>
      <p:tags r:id="rId1"/>
    </p:custDataLst>
    <p:extLst>
      <p:ext uri="{BB962C8B-B14F-4D97-AF65-F5344CB8AC3E}">
        <p14:creationId xmlns:p14="http://schemas.microsoft.com/office/powerpoint/2010/main" val="21100820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ircle(in)">
                                      <p:cBhvr>
                                        <p:cTn id="18"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lstStyle/>
          <a:p>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Types of relationship</a:t>
            </a:r>
            <a:r>
              <a:rPr lang="en-US" b="1" dirty="0">
                <a:latin typeface="Times New Roman" panose="02020603050405020304" pitchFamily="18" charset="0"/>
                <a:ea typeface="Calibri" panose="020F0502020204030204" pitchFamily="34" charset="0"/>
                <a:cs typeface="Arial" panose="020B0604020202020204" pitchFamily="34" charset="0"/>
              </a:rPr>
              <a:t>:</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fontScale="70000" lnSpcReduction="20000"/>
          </a:bodyPr>
          <a:lstStyle/>
          <a:p>
            <a:pPr marL="0" indent="0" algn="just">
              <a:buNone/>
            </a:pPr>
            <a:r>
              <a:rPr lang="en-US" sz="4200" b="1" dirty="0">
                <a:latin typeface="Times New Roman" panose="02020603050405020304" pitchFamily="18" charset="0"/>
                <a:cs typeface="Times New Roman" panose="02020603050405020304" pitchFamily="18" charset="0"/>
              </a:rPr>
              <a:t>3. Therapeutic Relationship</a:t>
            </a:r>
          </a:p>
          <a:p>
            <a:pPr marL="0" indent="0" algn="just">
              <a:buNone/>
            </a:pPr>
            <a:r>
              <a:rPr lang="en-US" sz="4200" dirty="0">
                <a:latin typeface="Times New Roman" panose="02020603050405020304" pitchFamily="18" charset="0"/>
                <a:cs typeface="Times New Roman" panose="02020603050405020304" pitchFamily="18" charset="0"/>
              </a:rPr>
              <a:t>The therapeutic relationship differs from the social or intimate</a:t>
            </a:r>
          </a:p>
          <a:p>
            <a:pPr marL="0" indent="0" algn="just">
              <a:buNone/>
            </a:pPr>
            <a:r>
              <a:rPr lang="en-US" sz="4200" dirty="0">
                <a:latin typeface="Times New Roman" panose="02020603050405020304" pitchFamily="18" charset="0"/>
                <a:cs typeface="Times New Roman" panose="02020603050405020304" pitchFamily="18" charset="0"/>
              </a:rPr>
              <a:t>relationship in many ways because it focuses on the needs, experiences, feelings, and ideas of the client only. The nurse and client agree about</a:t>
            </a:r>
          </a:p>
          <a:p>
            <a:pPr marL="0" indent="0" algn="just">
              <a:buNone/>
            </a:pPr>
            <a:r>
              <a:rPr lang="en-US" sz="4200" dirty="0">
                <a:latin typeface="Times New Roman" panose="02020603050405020304" pitchFamily="18" charset="0"/>
                <a:cs typeface="Times New Roman" panose="02020603050405020304" pitchFamily="18" charset="0"/>
              </a:rPr>
              <a:t>the areas to work on and evaluate the outcomes.</a:t>
            </a:r>
          </a:p>
          <a:p>
            <a:pPr marL="0" indent="0" algn="just">
              <a:buNone/>
            </a:pPr>
            <a:r>
              <a:rPr lang="en-US" sz="4200" dirty="0">
                <a:latin typeface="Times New Roman" panose="02020603050405020304" pitchFamily="18" charset="0"/>
                <a:cs typeface="Times New Roman" panose="02020603050405020304" pitchFamily="18" charset="0"/>
              </a:rPr>
              <a:t>The nurse uses communication skills, personal strengths, and</a:t>
            </a:r>
          </a:p>
          <a:p>
            <a:pPr marL="0" indent="0" algn="just">
              <a:buNone/>
            </a:pPr>
            <a:r>
              <a:rPr lang="en-US" sz="4200" dirty="0">
                <a:latin typeface="Times New Roman" panose="02020603050405020304" pitchFamily="18" charset="0"/>
                <a:cs typeface="Times New Roman" panose="02020603050405020304" pitchFamily="18" charset="0"/>
              </a:rPr>
              <a:t>understanding of human behavior to interact with the client. In the</a:t>
            </a:r>
          </a:p>
          <a:p>
            <a:pPr marL="0" indent="0" algn="just">
              <a:buNone/>
            </a:pPr>
            <a:r>
              <a:rPr lang="en-US" sz="4200" dirty="0">
                <a:latin typeface="Times New Roman" panose="02020603050405020304" pitchFamily="18" charset="0"/>
                <a:cs typeface="Times New Roman" panose="02020603050405020304" pitchFamily="18" charset="0"/>
              </a:rPr>
              <a:t>therapeutic relationship, the parameters are clear: the focus is the client‘s</a:t>
            </a:r>
          </a:p>
          <a:p>
            <a:pPr marL="0" indent="0" algn="just">
              <a:buNone/>
            </a:pPr>
            <a:r>
              <a:rPr lang="en-US" sz="4200" dirty="0">
                <a:latin typeface="Times New Roman" panose="02020603050405020304" pitchFamily="18" charset="0"/>
                <a:cs typeface="Times New Roman" panose="02020603050405020304" pitchFamily="18" charset="0"/>
              </a:rPr>
              <a:t>needs, not the nurse‘s. The nurse must constantly focus on the client‘s</a:t>
            </a:r>
          </a:p>
          <a:p>
            <a:pPr marL="0" indent="0" algn="just">
              <a:buNone/>
            </a:pPr>
            <a:r>
              <a:rPr lang="en-US" sz="4200" dirty="0">
                <a:latin typeface="Times New Roman" panose="02020603050405020304" pitchFamily="18" charset="0"/>
                <a:cs typeface="Times New Roman" panose="02020603050405020304" pitchFamily="18" charset="0"/>
              </a:rPr>
              <a:t>needs, not his or her own.</a:t>
            </a: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1100820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circle(in)">
                                      <p:cBhvr>
                                        <p:cTn id="33" dur="2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circle(in)">
                                      <p:cBhvr>
                                        <p:cTn id="38" dur="20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circle(in)">
                                      <p:cBhvr>
                                        <p:cTn id="43" dur="20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circle(in)">
                                      <p:cBhvr>
                                        <p:cTn id="48" dur="2000"/>
                                        <p:tgtEl>
                                          <p:spTgt spid="3">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circle(in)">
                                      <p:cBhvr>
                                        <p:cTn id="53"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lstStyle/>
          <a:p>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Types of relationship</a:t>
            </a:r>
            <a:r>
              <a:rPr lang="en-US" b="1" dirty="0">
                <a:latin typeface="Times New Roman" panose="02020603050405020304" pitchFamily="18" charset="0"/>
                <a:ea typeface="Calibri" panose="020F0502020204030204" pitchFamily="34" charset="0"/>
                <a:cs typeface="Arial" panose="020B0604020202020204" pitchFamily="34" charset="0"/>
              </a:rPr>
              <a:t>:</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fontScale="70000" lnSpcReduction="20000"/>
          </a:bodyPr>
          <a:lstStyle/>
          <a:p>
            <a:pPr marL="0" indent="0" algn="just">
              <a:buNone/>
            </a:pPr>
            <a:r>
              <a:rPr lang="en-US" sz="4200" b="1" dirty="0">
                <a:latin typeface="Times New Roman" panose="02020603050405020304" pitchFamily="18" charset="0"/>
                <a:cs typeface="Times New Roman" panose="02020603050405020304" pitchFamily="18" charset="0"/>
              </a:rPr>
              <a:t>3. Therapeutic Relationship</a:t>
            </a:r>
          </a:p>
          <a:p>
            <a:pPr marL="0" indent="0" algn="just">
              <a:buNone/>
            </a:pPr>
            <a:r>
              <a:rPr lang="en-US" sz="4200" dirty="0">
                <a:latin typeface="Times New Roman" panose="02020603050405020304" pitchFamily="18" charset="0"/>
                <a:cs typeface="Times New Roman" panose="02020603050405020304" pitchFamily="18" charset="0"/>
              </a:rPr>
              <a:t>The therapeutic relationship differs from the social or intimate</a:t>
            </a:r>
          </a:p>
          <a:p>
            <a:pPr marL="0" indent="0" algn="just">
              <a:buNone/>
            </a:pPr>
            <a:r>
              <a:rPr lang="en-US" sz="4200" dirty="0">
                <a:latin typeface="Times New Roman" panose="02020603050405020304" pitchFamily="18" charset="0"/>
                <a:cs typeface="Times New Roman" panose="02020603050405020304" pitchFamily="18" charset="0"/>
              </a:rPr>
              <a:t>relationship in many ways because it focuses on the needs, experiences, feelings, and ideas of the client only. The nurse and client agree about</a:t>
            </a:r>
          </a:p>
          <a:p>
            <a:pPr marL="0" indent="0" algn="just">
              <a:buNone/>
            </a:pPr>
            <a:r>
              <a:rPr lang="en-US" sz="4200" dirty="0">
                <a:latin typeface="Times New Roman" panose="02020603050405020304" pitchFamily="18" charset="0"/>
                <a:cs typeface="Times New Roman" panose="02020603050405020304" pitchFamily="18" charset="0"/>
              </a:rPr>
              <a:t>the areas to work on and evaluate the outcomes.</a:t>
            </a:r>
          </a:p>
          <a:p>
            <a:pPr marL="0" indent="0" algn="just">
              <a:buNone/>
            </a:pPr>
            <a:r>
              <a:rPr lang="en-US" sz="4200" dirty="0">
                <a:latin typeface="Times New Roman" panose="02020603050405020304" pitchFamily="18" charset="0"/>
                <a:cs typeface="Times New Roman" panose="02020603050405020304" pitchFamily="18" charset="0"/>
              </a:rPr>
              <a:t>The nurse uses communication skills, personal strengths, and</a:t>
            </a:r>
          </a:p>
          <a:p>
            <a:pPr marL="0" indent="0" algn="just">
              <a:buNone/>
            </a:pPr>
            <a:r>
              <a:rPr lang="en-US" sz="4200" dirty="0">
                <a:latin typeface="Times New Roman" panose="02020603050405020304" pitchFamily="18" charset="0"/>
                <a:cs typeface="Times New Roman" panose="02020603050405020304" pitchFamily="18" charset="0"/>
              </a:rPr>
              <a:t>understanding of human behavior to interact with the client. In the</a:t>
            </a:r>
          </a:p>
          <a:p>
            <a:pPr marL="0" indent="0" algn="just">
              <a:buNone/>
            </a:pPr>
            <a:r>
              <a:rPr lang="en-US" sz="4200" dirty="0">
                <a:latin typeface="Times New Roman" panose="02020603050405020304" pitchFamily="18" charset="0"/>
                <a:cs typeface="Times New Roman" panose="02020603050405020304" pitchFamily="18" charset="0"/>
              </a:rPr>
              <a:t>therapeutic relationship, the parameters are clear: the focus is the client‘s</a:t>
            </a:r>
          </a:p>
          <a:p>
            <a:pPr marL="0" indent="0" algn="just">
              <a:buNone/>
            </a:pPr>
            <a:r>
              <a:rPr lang="en-US" sz="4200" dirty="0">
                <a:latin typeface="Times New Roman" panose="02020603050405020304" pitchFamily="18" charset="0"/>
                <a:cs typeface="Times New Roman" panose="02020603050405020304" pitchFamily="18" charset="0"/>
              </a:rPr>
              <a:t>needs, not the nurse‘s. The nurse must constantly focus on the client‘s</a:t>
            </a:r>
          </a:p>
          <a:p>
            <a:pPr marL="0" indent="0" algn="just">
              <a:buNone/>
            </a:pPr>
            <a:r>
              <a:rPr lang="en-US" sz="4200" dirty="0">
                <a:latin typeface="Times New Roman" panose="02020603050405020304" pitchFamily="18" charset="0"/>
                <a:cs typeface="Times New Roman" panose="02020603050405020304" pitchFamily="18" charset="0"/>
              </a:rPr>
              <a:t>needs, not his or her own.</a:t>
            </a: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17025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circle(in)">
                                      <p:cBhvr>
                                        <p:cTn id="33" dur="2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circle(in)">
                                      <p:cBhvr>
                                        <p:cTn id="38" dur="20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circle(in)">
                                      <p:cBhvr>
                                        <p:cTn id="43" dur="20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circle(in)">
                                      <p:cBhvr>
                                        <p:cTn id="48" dur="2000"/>
                                        <p:tgtEl>
                                          <p:spTgt spid="3">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circle(in)">
                                      <p:cBhvr>
                                        <p:cTn id="53"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normAutofit fontScale="90000"/>
          </a:bodyPr>
          <a:lstStyle/>
          <a:p>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Therapeutic Relationship (nurse-client)  relationships </a:t>
            </a:r>
            <a:endParaRPr lang="en-US" dirty="0">
              <a:solidFill>
                <a:srgbClr val="FF0000"/>
              </a:solidFill>
            </a:endParaRPr>
          </a:p>
        </p:txBody>
      </p:sp>
      <p:sp>
        <p:nvSpPr>
          <p:cNvPr id="3" name="Content Placeholder 2"/>
          <p:cNvSpPr>
            <a:spLocks noGrp="1"/>
          </p:cNvSpPr>
          <p:nvPr>
            <p:ph idx="1"/>
          </p:nvPr>
        </p:nvSpPr>
        <p:spPr>
          <a:xfrm>
            <a:off x="495946" y="1720312"/>
            <a:ext cx="11019296" cy="4336104"/>
          </a:xfrm>
        </p:spPr>
        <p:txBody>
          <a:bodyPr>
            <a:normAutofit/>
          </a:bodyPr>
          <a:lstStyle/>
          <a:p>
            <a:pPr marL="0" indent="0" algn="just">
              <a:buNone/>
            </a:pPr>
            <a:r>
              <a:rPr lang="en-US" sz="4200" dirty="0">
                <a:latin typeface="Times New Roman" panose="02020603050405020304" pitchFamily="18" charset="0"/>
                <a:cs typeface="Times New Roman" panose="02020603050405020304" pitchFamily="18" charset="0"/>
              </a:rPr>
              <a:t>An interaction between two people (</a:t>
            </a:r>
            <a:r>
              <a:rPr lang="en-US" sz="4200" dirty="0" smtClean="0">
                <a:latin typeface="Times New Roman" panose="02020603050405020304" pitchFamily="18" charset="0"/>
                <a:cs typeface="Times New Roman" panose="02020603050405020304" pitchFamily="18" charset="0"/>
              </a:rPr>
              <a:t>usually</a:t>
            </a:r>
          </a:p>
          <a:p>
            <a:pPr marL="0" indent="0" algn="just">
              <a:buNone/>
            </a:pPr>
            <a:r>
              <a:rPr lang="en-US" sz="4200" dirty="0" smtClean="0">
                <a:latin typeface="Times New Roman" panose="02020603050405020304" pitchFamily="18" charset="0"/>
                <a:cs typeface="Times New Roman" panose="02020603050405020304" pitchFamily="18" charset="0"/>
              </a:rPr>
              <a:t>a caregiver and a care receiver) in which input from both participants contributes to a climate of healing, growth promotion, and/or illness prevention.</a:t>
            </a: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17025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normAutofit fontScale="90000"/>
          </a:bodyPr>
          <a:lstStyle/>
          <a:p>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Phases of a Therapeutic Nurse-Client Relationship</a:t>
            </a:r>
            <a:endParaRPr lang="en-US" dirty="0">
              <a:solidFill>
                <a:srgbClr val="FF0000"/>
              </a:solidFill>
            </a:endParaRPr>
          </a:p>
        </p:txBody>
      </p:sp>
      <p:sp>
        <p:nvSpPr>
          <p:cNvPr id="3" name="Content Placeholder 2"/>
          <p:cNvSpPr>
            <a:spLocks noGrp="1"/>
          </p:cNvSpPr>
          <p:nvPr>
            <p:ph idx="1"/>
          </p:nvPr>
        </p:nvSpPr>
        <p:spPr>
          <a:xfrm>
            <a:off x="225631" y="1534332"/>
            <a:ext cx="11732821" cy="4522084"/>
          </a:xfrm>
        </p:spPr>
        <p:txBody>
          <a:bodyPr>
            <a:normAutofit/>
          </a:bodyPr>
          <a:lstStyle/>
          <a:p>
            <a:pPr marL="742950" indent="-742950" algn="just">
              <a:buFont typeface="+mj-lt"/>
              <a:buAutoNum type="arabicPeriod"/>
            </a:pPr>
            <a:r>
              <a:rPr lang="en-US" sz="4200" dirty="0">
                <a:latin typeface="Times New Roman" panose="02020603050405020304" pitchFamily="18" charset="0"/>
                <a:cs typeface="Times New Roman" panose="02020603050405020304" pitchFamily="18" charset="0"/>
              </a:rPr>
              <a:t>The Pre interaction </a:t>
            </a:r>
            <a:r>
              <a:rPr lang="en-US" sz="4200" dirty="0" smtClean="0">
                <a:latin typeface="Times New Roman" panose="02020603050405020304" pitchFamily="18" charset="0"/>
                <a:cs typeface="Times New Roman" panose="02020603050405020304" pitchFamily="18" charset="0"/>
              </a:rPr>
              <a:t>Phase</a:t>
            </a:r>
          </a:p>
          <a:p>
            <a:pPr marL="742950" indent="-742950" algn="just">
              <a:buFont typeface="+mj-lt"/>
              <a:buAutoNum type="arabicPeriod"/>
            </a:pPr>
            <a:r>
              <a:rPr lang="en-US" sz="4200" dirty="0">
                <a:latin typeface="Times New Roman" panose="02020603050405020304" pitchFamily="18" charset="0"/>
                <a:cs typeface="Times New Roman" panose="02020603050405020304" pitchFamily="18" charset="0"/>
              </a:rPr>
              <a:t>The Orientation (Introductory) </a:t>
            </a:r>
            <a:r>
              <a:rPr lang="en-US" sz="4200" dirty="0" smtClean="0">
                <a:latin typeface="Times New Roman" panose="02020603050405020304" pitchFamily="18" charset="0"/>
                <a:cs typeface="Times New Roman" panose="02020603050405020304" pitchFamily="18" charset="0"/>
              </a:rPr>
              <a:t>Phase</a:t>
            </a:r>
          </a:p>
          <a:p>
            <a:pPr marL="742950" indent="-742950" algn="just">
              <a:buFont typeface="+mj-lt"/>
              <a:buAutoNum type="arabicPeriod"/>
            </a:pPr>
            <a:r>
              <a:rPr lang="en-US" sz="4200" dirty="0">
                <a:latin typeface="Times New Roman" panose="02020603050405020304" pitchFamily="18" charset="0"/>
                <a:cs typeface="Times New Roman" panose="02020603050405020304" pitchFamily="18" charset="0"/>
              </a:rPr>
              <a:t>The Working </a:t>
            </a:r>
            <a:r>
              <a:rPr lang="en-US" sz="4200" dirty="0" smtClean="0">
                <a:latin typeface="Times New Roman" panose="02020603050405020304" pitchFamily="18" charset="0"/>
                <a:cs typeface="Times New Roman" panose="02020603050405020304" pitchFamily="18" charset="0"/>
              </a:rPr>
              <a:t>Phase</a:t>
            </a:r>
          </a:p>
          <a:p>
            <a:pPr marL="742950" indent="-742950" algn="just">
              <a:buFont typeface="+mj-lt"/>
              <a:buAutoNum type="arabicPeriod"/>
            </a:pPr>
            <a:r>
              <a:rPr lang="en-US" sz="4200" dirty="0">
                <a:latin typeface="Times New Roman" panose="02020603050405020304" pitchFamily="18" charset="0"/>
                <a:cs typeface="Times New Roman" panose="02020603050405020304" pitchFamily="18" charset="0"/>
              </a:rPr>
              <a:t>The Termination Phase</a:t>
            </a:r>
          </a:p>
        </p:txBody>
      </p:sp>
    </p:spTree>
    <p:custDataLst>
      <p:tags r:id="rId1"/>
    </p:custDataLst>
    <p:extLst>
      <p:ext uri="{BB962C8B-B14F-4D97-AF65-F5344CB8AC3E}">
        <p14:creationId xmlns:p14="http://schemas.microsoft.com/office/powerpoint/2010/main" val="317025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lstStyle/>
          <a:p>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Phase Goals</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a:bodyPr>
          <a:lstStyle/>
          <a:p>
            <a:pPr marL="742950" indent="-742950" algn="just">
              <a:lnSpc>
                <a:spcPct val="100000"/>
              </a:lnSpc>
              <a:buFont typeface="+mj-lt"/>
              <a:buAutoNum type="arabicPeriod"/>
            </a:pPr>
            <a:r>
              <a:rPr lang="en-US" sz="4200" dirty="0" smtClean="0">
                <a:latin typeface="Times New Roman" panose="02020603050405020304" pitchFamily="18" charset="0"/>
                <a:cs typeface="Times New Roman" panose="02020603050405020304" pitchFamily="18" charset="0"/>
              </a:rPr>
              <a:t>Pre </a:t>
            </a:r>
            <a:r>
              <a:rPr lang="en-US" sz="4200" dirty="0">
                <a:latin typeface="Times New Roman" panose="02020603050405020304" pitchFamily="18" charset="0"/>
                <a:cs typeface="Times New Roman" panose="02020603050405020304" pitchFamily="18" charset="0"/>
              </a:rPr>
              <a:t>interaction Explore self-perceptions.</a:t>
            </a:r>
          </a:p>
          <a:p>
            <a:pPr marL="742950" indent="-742950" algn="just">
              <a:lnSpc>
                <a:spcPct val="100000"/>
              </a:lnSpc>
              <a:buFont typeface="+mj-lt"/>
              <a:buAutoNum type="arabicPeriod"/>
            </a:pPr>
            <a:r>
              <a:rPr lang="en-US" sz="4200" dirty="0" smtClean="0">
                <a:latin typeface="Times New Roman" panose="02020603050405020304" pitchFamily="18" charset="0"/>
                <a:cs typeface="Times New Roman" panose="02020603050405020304" pitchFamily="18" charset="0"/>
              </a:rPr>
              <a:t>Orientation </a:t>
            </a:r>
            <a:r>
              <a:rPr lang="en-US" sz="4200" dirty="0">
                <a:latin typeface="Times New Roman" panose="02020603050405020304" pitchFamily="18" charset="0"/>
                <a:cs typeface="Times New Roman" panose="02020603050405020304" pitchFamily="18" charset="0"/>
              </a:rPr>
              <a:t>(introductory) Establish trust and formulate contract </a:t>
            </a:r>
            <a:r>
              <a:rPr lang="en-US" sz="4200" dirty="0" smtClean="0">
                <a:latin typeface="Times New Roman" panose="02020603050405020304" pitchFamily="18" charset="0"/>
                <a:cs typeface="Times New Roman" panose="02020603050405020304" pitchFamily="18" charset="0"/>
              </a:rPr>
              <a:t>for intervention</a:t>
            </a:r>
            <a:r>
              <a:rPr lang="en-US" sz="4200" dirty="0">
                <a:latin typeface="Times New Roman" panose="02020603050405020304" pitchFamily="18" charset="0"/>
                <a:cs typeface="Times New Roman" panose="02020603050405020304" pitchFamily="18" charset="0"/>
              </a:rPr>
              <a:t>.</a:t>
            </a:r>
          </a:p>
          <a:p>
            <a:pPr marL="742950" indent="-742950" algn="just">
              <a:lnSpc>
                <a:spcPct val="100000"/>
              </a:lnSpc>
              <a:buFont typeface="+mj-lt"/>
              <a:buAutoNum type="arabicPeriod"/>
            </a:pPr>
            <a:r>
              <a:rPr lang="en-US" sz="4200" dirty="0" smtClean="0">
                <a:latin typeface="Times New Roman" panose="02020603050405020304" pitchFamily="18" charset="0"/>
                <a:cs typeface="Times New Roman" panose="02020603050405020304" pitchFamily="18" charset="0"/>
              </a:rPr>
              <a:t> </a:t>
            </a:r>
            <a:r>
              <a:rPr lang="en-US" sz="4200" dirty="0">
                <a:latin typeface="Times New Roman" panose="02020603050405020304" pitchFamily="18" charset="0"/>
                <a:cs typeface="Times New Roman" panose="02020603050405020304" pitchFamily="18" charset="0"/>
              </a:rPr>
              <a:t>Working Promote client change.</a:t>
            </a:r>
          </a:p>
          <a:p>
            <a:pPr marL="742950" indent="-742950" algn="just">
              <a:lnSpc>
                <a:spcPct val="100000"/>
              </a:lnSpc>
              <a:buFont typeface="+mj-lt"/>
              <a:buAutoNum type="arabicPeriod"/>
            </a:pPr>
            <a:r>
              <a:rPr lang="en-US" sz="4200" dirty="0" smtClean="0">
                <a:latin typeface="Times New Roman" panose="02020603050405020304" pitchFamily="18" charset="0"/>
                <a:cs typeface="Times New Roman" panose="02020603050405020304" pitchFamily="18" charset="0"/>
              </a:rPr>
              <a:t>Termination </a:t>
            </a:r>
            <a:r>
              <a:rPr lang="en-US" sz="4200" dirty="0">
                <a:latin typeface="Times New Roman" panose="02020603050405020304" pitchFamily="18" charset="0"/>
                <a:cs typeface="Times New Roman" panose="02020603050405020304" pitchFamily="18" charset="0"/>
              </a:rPr>
              <a:t>Evaluate goal attainment and </a:t>
            </a:r>
            <a:r>
              <a:rPr lang="en-US" sz="4200" dirty="0" smtClean="0">
                <a:latin typeface="Times New Roman" panose="02020603050405020304" pitchFamily="18" charset="0"/>
                <a:cs typeface="Times New Roman" panose="02020603050405020304" pitchFamily="18" charset="0"/>
              </a:rPr>
              <a:t>ensure therapeutic </a:t>
            </a:r>
            <a:r>
              <a:rPr lang="en-US" sz="4200" dirty="0">
                <a:latin typeface="Times New Roman" panose="02020603050405020304" pitchFamily="18" charset="0"/>
                <a:cs typeface="Times New Roman" panose="02020603050405020304" pitchFamily="18" charset="0"/>
              </a:rPr>
              <a:t>closure.</a:t>
            </a: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17025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lstStyle/>
          <a:p>
            <a:r>
              <a:rPr lang="en-US" b="1" dirty="0" smtClean="0">
                <a:solidFill>
                  <a:srgbClr val="FF0000"/>
                </a:solidFill>
                <a:latin typeface="Times New Roman" panose="02020603050405020304" pitchFamily="18" charset="0"/>
                <a:ea typeface="Calibri" panose="020F0502020204030204" pitchFamily="34" charset="0"/>
                <a:cs typeface="Arial" panose="020B0604020202020204" pitchFamily="34" charset="0"/>
              </a:rPr>
              <a:t>1. The </a:t>
            </a:r>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Pre interaction Phase</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fontScale="85000" lnSpcReduction="20000"/>
          </a:bodyPr>
          <a:lstStyle/>
          <a:p>
            <a:pPr marL="0" indent="0" algn="just">
              <a:buNone/>
            </a:pPr>
            <a:r>
              <a:rPr lang="en-US" sz="4200" dirty="0">
                <a:latin typeface="Times New Roman" panose="02020603050405020304" pitchFamily="18" charset="0"/>
                <a:cs typeface="Times New Roman" panose="02020603050405020304" pitchFamily="18" charset="0"/>
              </a:rPr>
              <a:t>The pre interaction phase involves preparation for the first encounter</a:t>
            </a:r>
          </a:p>
          <a:p>
            <a:pPr marL="0" indent="0" algn="just">
              <a:buNone/>
            </a:pPr>
            <a:r>
              <a:rPr lang="en-US" sz="4200" dirty="0">
                <a:latin typeface="Times New Roman" panose="02020603050405020304" pitchFamily="18" charset="0"/>
                <a:cs typeface="Times New Roman" panose="02020603050405020304" pitchFamily="18" charset="0"/>
              </a:rPr>
              <a:t>with the client. Tasks include</a:t>
            </a:r>
            <a:r>
              <a:rPr lang="en-US" sz="4200" dirty="0" smtClean="0">
                <a:latin typeface="Times New Roman" panose="02020603050405020304" pitchFamily="18" charset="0"/>
                <a:cs typeface="Times New Roman" panose="02020603050405020304" pitchFamily="18" charset="0"/>
              </a:rPr>
              <a:t>:</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Obtaining </a:t>
            </a:r>
            <a:r>
              <a:rPr lang="en-US" sz="4200" dirty="0">
                <a:latin typeface="Times New Roman" panose="02020603050405020304" pitchFamily="18" charset="0"/>
                <a:cs typeface="Times New Roman" panose="02020603050405020304" pitchFamily="18" charset="0"/>
              </a:rPr>
              <a:t>available information about the client from his or </a:t>
            </a:r>
            <a:r>
              <a:rPr lang="en-US" sz="4200" dirty="0" smtClean="0">
                <a:latin typeface="Times New Roman" panose="02020603050405020304" pitchFamily="18" charset="0"/>
                <a:cs typeface="Times New Roman" panose="02020603050405020304" pitchFamily="18" charset="0"/>
              </a:rPr>
              <a:t>her chart</a:t>
            </a:r>
            <a:r>
              <a:rPr lang="en-US" sz="4200" dirty="0">
                <a:latin typeface="Times New Roman" panose="02020603050405020304" pitchFamily="18" charset="0"/>
                <a:cs typeface="Times New Roman" panose="02020603050405020304" pitchFamily="18" charset="0"/>
              </a:rPr>
              <a:t>, significant others, or other health team members. </a:t>
            </a:r>
            <a:r>
              <a:rPr lang="en-US" sz="4200" dirty="0" smtClean="0">
                <a:latin typeface="Times New Roman" panose="02020603050405020304" pitchFamily="18" charset="0"/>
                <a:cs typeface="Times New Roman" panose="02020603050405020304" pitchFamily="18" charset="0"/>
              </a:rPr>
              <a:t>From this </a:t>
            </a:r>
            <a:r>
              <a:rPr lang="en-US" sz="4200" dirty="0">
                <a:latin typeface="Times New Roman" panose="02020603050405020304" pitchFamily="18" charset="0"/>
                <a:cs typeface="Times New Roman" panose="02020603050405020304" pitchFamily="18" charset="0"/>
              </a:rPr>
              <a:t>information, the initial assessment is begun. This </a:t>
            </a:r>
            <a:r>
              <a:rPr lang="en-US" sz="4200" dirty="0" smtClean="0">
                <a:latin typeface="Times New Roman" panose="02020603050405020304" pitchFamily="18" charset="0"/>
                <a:cs typeface="Times New Roman" panose="02020603050405020304" pitchFamily="18" charset="0"/>
              </a:rPr>
              <a:t>initial information </a:t>
            </a:r>
            <a:r>
              <a:rPr lang="en-US" sz="4200" dirty="0">
                <a:latin typeface="Times New Roman" panose="02020603050405020304" pitchFamily="18" charset="0"/>
                <a:cs typeface="Times New Roman" panose="02020603050405020304" pitchFamily="18" charset="0"/>
              </a:rPr>
              <a:t>may also allow the nurse to become aware </a:t>
            </a:r>
            <a:r>
              <a:rPr lang="en-US" sz="4200" dirty="0" smtClean="0">
                <a:latin typeface="Times New Roman" panose="02020603050405020304" pitchFamily="18" charset="0"/>
                <a:cs typeface="Times New Roman" panose="02020603050405020304" pitchFamily="18" charset="0"/>
              </a:rPr>
              <a:t>of personal </a:t>
            </a:r>
            <a:r>
              <a:rPr lang="en-US" sz="4200" dirty="0">
                <a:latin typeface="Times New Roman" panose="02020603050405020304" pitchFamily="18" charset="0"/>
                <a:cs typeface="Times New Roman" panose="02020603050405020304" pitchFamily="18" charset="0"/>
              </a:rPr>
              <a:t>responses to knowledge about the client.</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Examining </a:t>
            </a:r>
            <a:r>
              <a:rPr lang="en-US" sz="4200" dirty="0">
                <a:latin typeface="Times New Roman" panose="02020603050405020304" pitchFamily="18" charset="0"/>
                <a:cs typeface="Times New Roman" panose="02020603050405020304" pitchFamily="18" charset="0"/>
              </a:rPr>
              <a:t>one‘s feelings, fears, and anxieties about </a:t>
            </a:r>
            <a:r>
              <a:rPr lang="en-US" sz="4200" dirty="0" smtClean="0">
                <a:latin typeface="Times New Roman" panose="02020603050405020304" pitchFamily="18" charset="0"/>
                <a:cs typeface="Times New Roman" panose="02020603050405020304" pitchFamily="18" charset="0"/>
              </a:rPr>
              <a:t>working with </a:t>
            </a:r>
            <a:r>
              <a:rPr lang="en-US" sz="4200" dirty="0">
                <a:latin typeface="Times New Roman" panose="02020603050405020304" pitchFamily="18" charset="0"/>
                <a:cs typeface="Times New Roman" panose="02020603050405020304" pitchFamily="18" charset="0"/>
              </a:rPr>
              <a:t>a particular client.</a:t>
            </a:r>
          </a:p>
          <a:p>
            <a:pPr marL="0" indent="0" algn="just">
              <a:buNone/>
            </a:pPr>
            <a:endParaRPr lang="en-US" sz="4200" dirty="0">
              <a:latin typeface="Times New Roman" panose="02020603050405020304" pitchFamily="18" charset="0"/>
              <a:cs typeface="Times New Roman" panose="02020603050405020304" pitchFamily="18" charset="0"/>
            </a:endParaRP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17025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normAutofit fontScale="90000"/>
          </a:bodyPr>
          <a:lstStyle/>
          <a:p>
            <a:r>
              <a:rPr lang="en-US" b="1" dirty="0" smtClean="0">
                <a:solidFill>
                  <a:srgbClr val="FF0000"/>
                </a:solidFill>
                <a:latin typeface="Times New Roman" panose="02020603050405020304" pitchFamily="18" charset="0"/>
                <a:ea typeface="Calibri" panose="020F0502020204030204" pitchFamily="34" charset="0"/>
                <a:cs typeface="Arial" panose="020B0604020202020204" pitchFamily="34" charset="0"/>
              </a:rPr>
              <a:t>2. The </a:t>
            </a:r>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Orientation (Introductory) Phase:</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fontScale="62500" lnSpcReduction="20000"/>
          </a:bodyPr>
          <a:lstStyle/>
          <a:p>
            <a:pPr marL="0" indent="0" algn="just">
              <a:buNone/>
            </a:pPr>
            <a:r>
              <a:rPr lang="en-US" sz="4200" dirty="0">
                <a:latin typeface="Times New Roman" panose="02020603050405020304" pitchFamily="18" charset="0"/>
                <a:cs typeface="Times New Roman" panose="02020603050405020304" pitchFamily="18" charset="0"/>
              </a:rPr>
              <a:t>During the orientation phase, the nurse and client become acquainted.</a:t>
            </a:r>
          </a:p>
          <a:p>
            <a:pPr marL="0" indent="0" algn="just">
              <a:buNone/>
            </a:pPr>
            <a:r>
              <a:rPr lang="en-US" sz="4200" dirty="0">
                <a:latin typeface="Times New Roman" panose="02020603050405020304" pitchFamily="18" charset="0"/>
                <a:cs typeface="Times New Roman" panose="02020603050405020304" pitchFamily="18" charset="0"/>
              </a:rPr>
              <a:t>Tasks include:</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Creating </a:t>
            </a:r>
            <a:r>
              <a:rPr lang="en-US" sz="4200" dirty="0">
                <a:latin typeface="Times New Roman" panose="02020603050405020304" pitchFamily="18" charset="0"/>
                <a:cs typeface="Times New Roman" panose="02020603050405020304" pitchFamily="18" charset="0"/>
              </a:rPr>
              <a:t>an environment for the establishment of trust and rapport</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Establishing </a:t>
            </a:r>
            <a:r>
              <a:rPr lang="en-US" sz="4200" dirty="0">
                <a:latin typeface="Times New Roman" panose="02020603050405020304" pitchFamily="18" charset="0"/>
                <a:cs typeface="Times New Roman" panose="02020603050405020304" pitchFamily="18" charset="0"/>
              </a:rPr>
              <a:t>a contract for intervention that details the </a:t>
            </a:r>
            <a:r>
              <a:rPr lang="en-US" sz="4200" dirty="0" smtClean="0">
                <a:latin typeface="Times New Roman" panose="02020603050405020304" pitchFamily="18" charset="0"/>
                <a:cs typeface="Times New Roman" panose="02020603050405020304" pitchFamily="18" charset="0"/>
              </a:rPr>
              <a:t>expectations and </a:t>
            </a:r>
            <a:r>
              <a:rPr lang="en-US" sz="4200" dirty="0">
                <a:latin typeface="Times New Roman" panose="02020603050405020304" pitchFamily="18" charset="0"/>
                <a:cs typeface="Times New Roman" panose="02020603050405020304" pitchFamily="18" charset="0"/>
              </a:rPr>
              <a:t>responsibilities of both the nurse and client</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Gathering </a:t>
            </a:r>
            <a:r>
              <a:rPr lang="en-US" sz="4200" dirty="0">
                <a:latin typeface="Times New Roman" panose="02020603050405020304" pitchFamily="18" charset="0"/>
                <a:cs typeface="Times New Roman" panose="02020603050405020304" pitchFamily="18" charset="0"/>
              </a:rPr>
              <a:t>assessment information to build a strong client database</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Identifying </a:t>
            </a:r>
            <a:r>
              <a:rPr lang="en-US" sz="4200" dirty="0">
                <a:latin typeface="Times New Roman" panose="02020603050405020304" pitchFamily="18" charset="0"/>
                <a:cs typeface="Times New Roman" panose="02020603050405020304" pitchFamily="18" charset="0"/>
              </a:rPr>
              <a:t>the client‘s strengths and </a:t>
            </a:r>
            <a:r>
              <a:rPr lang="en-US" sz="4200" dirty="0" smtClean="0">
                <a:latin typeface="Times New Roman" panose="02020603050405020304" pitchFamily="18" charset="0"/>
                <a:cs typeface="Times New Roman" panose="02020603050405020304" pitchFamily="18" charset="0"/>
              </a:rPr>
              <a:t>limitations </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Formulating </a:t>
            </a:r>
            <a:r>
              <a:rPr lang="en-US" sz="4200" dirty="0">
                <a:latin typeface="Times New Roman" panose="02020603050405020304" pitchFamily="18" charset="0"/>
                <a:cs typeface="Times New Roman" panose="02020603050405020304" pitchFamily="18" charset="0"/>
              </a:rPr>
              <a:t>nursing diagnoses</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Setting </a:t>
            </a:r>
            <a:r>
              <a:rPr lang="en-US" sz="4200" dirty="0">
                <a:latin typeface="Times New Roman" panose="02020603050405020304" pitchFamily="18" charset="0"/>
                <a:cs typeface="Times New Roman" panose="02020603050405020304" pitchFamily="18" charset="0"/>
              </a:rPr>
              <a:t>goals that are mutually agreeable to the nurse and </a:t>
            </a:r>
            <a:r>
              <a:rPr lang="en-US" sz="4200" dirty="0" smtClean="0">
                <a:latin typeface="Times New Roman" panose="02020603050405020304" pitchFamily="18" charset="0"/>
                <a:cs typeface="Times New Roman" panose="02020603050405020304" pitchFamily="18" charset="0"/>
              </a:rPr>
              <a:t>client</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Developing </a:t>
            </a:r>
            <a:r>
              <a:rPr lang="en-US" sz="4200" dirty="0">
                <a:latin typeface="Times New Roman" panose="02020603050405020304" pitchFamily="18" charset="0"/>
                <a:cs typeface="Times New Roman" panose="02020603050405020304" pitchFamily="18" charset="0"/>
              </a:rPr>
              <a:t>a plan of action that is realistic for meeting the </a:t>
            </a:r>
            <a:r>
              <a:rPr lang="en-US" sz="4200" dirty="0" smtClean="0">
                <a:latin typeface="Times New Roman" panose="02020603050405020304" pitchFamily="18" charset="0"/>
                <a:cs typeface="Times New Roman" panose="02020603050405020304" pitchFamily="18" charset="0"/>
              </a:rPr>
              <a:t>established goals.</a:t>
            </a:r>
            <a:endParaRPr lang="en-US" sz="4200" dirty="0">
              <a:latin typeface="Times New Roman" panose="02020603050405020304" pitchFamily="18" charset="0"/>
              <a:cs typeface="Times New Roman" panose="02020603050405020304" pitchFamily="18" charset="0"/>
            </a:endParaRP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Exploring </a:t>
            </a:r>
            <a:r>
              <a:rPr lang="en-US" sz="4200" dirty="0">
                <a:latin typeface="Times New Roman" panose="02020603050405020304" pitchFamily="18" charset="0"/>
                <a:cs typeface="Times New Roman" panose="02020603050405020304" pitchFamily="18" charset="0"/>
              </a:rPr>
              <a:t>feelings of both the client and nurse</a:t>
            </a:r>
          </a:p>
          <a:p>
            <a:pPr marL="0" indent="0" algn="just">
              <a:buNone/>
            </a:pPr>
            <a:endParaRPr lang="en-US" sz="4200" dirty="0">
              <a:latin typeface="Times New Roman" panose="02020603050405020304" pitchFamily="18" charset="0"/>
              <a:cs typeface="Times New Roman" panose="02020603050405020304" pitchFamily="18" charset="0"/>
            </a:endParaRP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7460984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lstStyle/>
          <a:p>
            <a:r>
              <a:rPr lang="en-US" b="1" dirty="0" smtClean="0">
                <a:solidFill>
                  <a:srgbClr val="FF0000"/>
                </a:solidFill>
                <a:latin typeface="Times New Roman" panose="02020603050405020304" pitchFamily="18" charset="0"/>
                <a:ea typeface="Calibri" panose="020F0502020204030204" pitchFamily="34" charset="0"/>
                <a:cs typeface="Arial" panose="020B0604020202020204" pitchFamily="34" charset="0"/>
              </a:rPr>
              <a:t>3. The </a:t>
            </a:r>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Working Phase</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fontScale="77500" lnSpcReduction="20000"/>
          </a:bodyPr>
          <a:lstStyle/>
          <a:p>
            <a:pPr marL="0" indent="0" algn="just">
              <a:buNone/>
            </a:pPr>
            <a:r>
              <a:rPr lang="en-US" sz="4200" dirty="0">
                <a:latin typeface="Times New Roman" panose="02020603050405020304" pitchFamily="18" charset="0"/>
                <a:cs typeface="Times New Roman" panose="02020603050405020304" pitchFamily="18" charset="0"/>
              </a:rPr>
              <a:t>The therapeutic work of the relationship is accomplished during this</a:t>
            </a:r>
          </a:p>
          <a:p>
            <a:pPr marL="0" indent="0" algn="just">
              <a:buNone/>
            </a:pPr>
            <a:r>
              <a:rPr lang="en-US" sz="4200" dirty="0">
                <a:latin typeface="Times New Roman" panose="02020603050405020304" pitchFamily="18" charset="0"/>
                <a:cs typeface="Times New Roman" panose="02020603050405020304" pitchFamily="18" charset="0"/>
              </a:rPr>
              <a:t>phase. Tasks include:</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Maintaining </a:t>
            </a:r>
            <a:r>
              <a:rPr lang="en-US" sz="4200" dirty="0">
                <a:latin typeface="Times New Roman" panose="02020603050405020304" pitchFamily="18" charset="0"/>
                <a:cs typeface="Times New Roman" panose="02020603050405020304" pitchFamily="18" charset="0"/>
              </a:rPr>
              <a:t>the trust and rapport that was established during </a:t>
            </a:r>
            <a:r>
              <a:rPr lang="en-US" sz="4200" dirty="0" smtClean="0">
                <a:latin typeface="Times New Roman" panose="02020603050405020304" pitchFamily="18" charset="0"/>
                <a:cs typeface="Times New Roman" panose="02020603050405020304" pitchFamily="18" charset="0"/>
              </a:rPr>
              <a:t>the orientation </a:t>
            </a:r>
            <a:r>
              <a:rPr lang="en-US" sz="4200" dirty="0">
                <a:latin typeface="Times New Roman" panose="02020603050405020304" pitchFamily="18" charset="0"/>
                <a:cs typeface="Times New Roman" panose="02020603050405020304" pitchFamily="18" charset="0"/>
              </a:rPr>
              <a:t>phase</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Promoting </a:t>
            </a:r>
            <a:r>
              <a:rPr lang="en-US" sz="4200" dirty="0">
                <a:latin typeface="Times New Roman" panose="02020603050405020304" pitchFamily="18" charset="0"/>
                <a:cs typeface="Times New Roman" panose="02020603050405020304" pitchFamily="18" charset="0"/>
              </a:rPr>
              <a:t>the client‘s insight and perception of reality</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Using </a:t>
            </a:r>
            <a:r>
              <a:rPr lang="en-US" sz="4200" dirty="0">
                <a:latin typeface="Times New Roman" panose="02020603050405020304" pitchFamily="18" charset="0"/>
                <a:cs typeface="Times New Roman" panose="02020603050405020304" pitchFamily="18" charset="0"/>
              </a:rPr>
              <a:t>problem-solving strategies.</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Overcoming </a:t>
            </a:r>
            <a:r>
              <a:rPr lang="en-US" sz="4200" dirty="0">
                <a:latin typeface="Times New Roman" panose="02020603050405020304" pitchFamily="18" charset="0"/>
                <a:cs typeface="Times New Roman" panose="02020603050405020304" pitchFamily="18" charset="0"/>
              </a:rPr>
              <a:t>resistance behaviors on the part of the client as the </a:t>
            </a:r>
            <a:r>
              <a:rPr lang="en-US" sz="4200" dirty="0" smtClean="0">
                <a:latin typeface="Times New Roman" panose="02020603050405020304" pitchFamily="18" charset="0"/>
                <a:cs typeface="Times New Roman" panose="02020603050405020304" pitchFamily="18" charset="0"/>
              </a:rPr>
              <a:t>level of </a:t>
            </a:r>
            <a:r>
              <a:rPr lang="en-US" sz="4200" dirty="0">
                <a:latin typeface="Times New Roman" panose="02020603050405020304" pitchFamily="18" charset="0"/>
                <a:cs typeface="Times New Roman" panose="02020603050405020304" pitchFamily="18" charset="0"/>
              </a:rPr>
              <a:t>anxiety rises in response to discussion of painful issues</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Continuously </a:t>
            </a:r>
            <a:r>
              <a:rPr lang="en-US" sz="4200" dirty="0">
                <a:latin typeface="Times New Roman" panose="02020603050405020304" pitchFamily="18" charset="0"/>
                <a:cs typeface="Times New Roman" panose="02020603050405020304" pitchFamily="18" charset="0"/>
              </a:rPr>
              <a:t>evaluating progress toward goal attainment.</a:t>
            </a:r>
          </a:p>
          <a:p>
            <a:pPr marL="0" indent="0" algn="just">
              <a:buNone/>
            </a:pPr>
            <a:endParaRPr lang="en-US" sz="4200" dirty="0">
              <a:latin typeface="Times New Roman" panose="02020603050405020304" pitchFamily="18" charset="0"/>
              <a:cs typeface="Times New Roman" panose="02020603050405020304" pitchFamily="18" charset="0"/>
            </a:endParaRP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7460984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9603275" cy="1049235"/>
          </a:xfrm>
        </p:spPr>
        <p:txBody>
          <a:bodyPr/>
          <a:lstStyle/>
          <a:p>
            <a:r>
              <a:rPr lang="en-US" b="1" dirty="0" smtClean="0">
                <a:solidFill>
                  <a:srgbClr val="FF0000"/>
                </a:solidFill>
                <a:latin typeface="Times New Roman" panose="02020603050405020304" pitchFamily="18" charset="0"/>
                <a:ea typeface="Calibri" panose="020F0502020204030204" pitchFamily="34" charset="0"/>
                <a:cs typeface="Arial" panose="020B0604020202020204" pitchFamily="34" charset="0"/>
              </a:rPr>
              <a:t>3</a:t>
            </a:r>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 The Termination Phase</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fontScale="77500" lnSpcReduction="20000"/>
          </a:bodyPr>
          <a:lstStyle/>
          <a:p>
            <a:pPr marL="0" indent="0" algn="just">
              <a:buNone/>
            </a:pPr>
            <a:r>
              <a:rPr lang="en-US" sz="4200" dirty="0">
                <a:latin typeface="Times New Roman" panose="02020603050405020304" pitchFamily="18" charset="0"/>
                <a:cs typeface="Times New Roman" panose="02020603050405020304" pitchFamily="18" charset="0"/>
              </a:rPr>
              <a:t>Termination of the relationship may occur for a variety of reasons</a:t>
            </a:r>
            <a:r>
              <a:rPr lang="en-US" sz="4200" dirty="0" smtClean="0">
                <a:latin typeface="Times New Roman" panose="02020603050405020304" pitchFamily="18" charset="0"/>
                <a:cs typeface="Times New Roman" panose="02020603050405020304" pitchFamily="18" charset="0"/>
              </a:rPr>
              <a:t>:</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The </a:t>
            </a:r>
            <a:r>
              <a:rPr lang="en-US" sz="4200" dirty="0">
                <a:latin typeface="Times New Roman" panose="02020603050405020304" pitchFamily="18" charset="0"/>
                <a:cs typeface="Times New Roman" panose="02020603050405020304" pitchFamily="18" charset="0"/>
              </a:rPr>
              <a:t>mutually agreed-on goals may have been reached.</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The </a:t>
            </a:r>
            <a:r>
              <a:rPr lang="en-US" sz="4200" dirty="0">
                <a:latin typeface="Times New Roman" panose="02020603050405020304" pitchFamily="18" charset="0"/>
                <a:cs typeface="Times New Roman" panose="02020603050405020304" pitchFamily="18" charset="0"/>
              </a:rPr>
              <a:t>client may be discharged from the hospital; or, in the case of </a:t>
            </a:r>
            <a:r>
              <a:rPr lang="en-US" sz="4200" dirty="0" smtClean="0">
                <a:latin typeface="Times New Roman" panose="02020603050405020304" pitchFamily="18" charset="0"/>
                <a:cs typeface="Times New Roman" panose="02020603050405020304" pitchFamily="18" charset="0"/>
              </a:rPr>
              <a:t>a student </a:t>
            </a:r>
            <a:r>
              <a:rPr lang="en-US" sz="4200" dirty="0">
                <a:latin typeface="Times New Roman" panose="02020603050405020304" pitchFamily="18" charset="0"/>
                <a:cs typeface="Times New Roman" panose="02020603050405020304" pitchFamily="18" charset="0"/>
              </a:rPr>
              <a:t>nurse, it may be the end of a clinical rotation.</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Termination </a:t>
            </a:r>
            <a:r>
              <a:rPr lang="en-US" sz="4200" dirty="0">
                <a:latin typeface="Times New Roman" panose="02020603050405020304" pitchFamily="18" charset="0"/>
                <a:cs typeface="Times New Roman" panose="02020603050405020304" pitchFamily="18" charset="0"/>
              </a:rPr>
              <a:t>can be a difficult phase for both the client and nurse.</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The </a:t>
            </a:r>
            <a:r>
              <a:rPr lang="en-US" sz="4200" dirty="0">
                <a:latin typeface="Times New Roman" panose="02020603050405020304" pitchFamily="18" charset="0"/>
                <a:cs typeface="Times New Roman" panose="02020603050405020304" pitchFamily="18" charset="0"/>
              </a:rPr>
              <a:t>main task involves bringing a therapeutic conclusion to </a:t>
            </a:r>
            <a:r>
              <a:rPr lang="en-US" sz="4200" dirty="0" smtClean="0">
                <a:latin typeface="Times New Roman" panose="02020603050405020304" pitchFamily="18" charset="0"/>
                <a:cs typeface="Times New Roman" panose="02020603050405020304" pitchFamily="18" charset="0"/>
              </a:rPr>
              <a:t>the relationship</a:t>
            </a:r>
            <a:r>
              <a:rPr lang="en-US" sz="4200" dirty="0">
                <a:latin typeface="Times New Roman" panose="02020603050405020304" pitchFamily="18" charset="0"/>
                <a:cs typeface="Times New Roman" panose="02020603050405020304" pitchFamily="18" charset="0"/>
              </a:rPr>
              <a:t>.</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Both </a:t>
            </a:r>
            <a:r>
              <a:rPr lang="en-US" sz="4200" dirty="0">
                <a:latin typeface="Times New Roman" panose="02020603050405020304" pitchFamily="18" charset="0"/>
                <a:cs typeface="Times New Roman" panose="02020603050405020304" pitchFamily="18" charset="0"/>
              </a:rPr>
              <a:t>the nurse and client may experience feelings of sadness and loss.</a:t>
            </a:r>
          </a:p>
          <a:p>
            <a:pPr marL="742950" indent="-742950" algn="just">
              <a:buFont typeface="+mj-lt"/>
              <a:buAutoNum type="arabicPeriod"/>
            </a:pPr>
            <a:r>
              <a:rPr lang="en-US" sz="4200" dirty="0" smtClean="0">
                <a:latin typeface="Times New Roman" panose="02020603050405020304" pitchFamily="18" charset="0"/>
                <a:cs typeface="Times New Roman" panose="02020603050405020304" pitchFamily="18" charset="0"/>
              </a:rPr>
              <a:t>The </a:t>
            </a:r>
            <a:r>
              <a:rPr lang="en-US" sz="4200" dirty="0">
                <a:latin typeface="Times New Roman" panose="02020603050405020304" pitchFamily="18" charset="0"/>
                <a:cs typeface="Times New Roman" panose="02020603050405020304" pitchFamily="18" charset="0"/>
              </a:rPr>
              <a:t>nurse should share his or her feelings with the client.</a:t>
            </a:r>
          </a:p>
          <a:p>
            <a:pPr marL="0" indent="0" algn="just">
              <a:buNone/>
            </a:pPr>
            <a:endParaRPr lang="en-US" sz="4200" dirty="0">
              <a:latin typeface="Times New Roman" panose="02020603050405020304" pitchFamily="18" charset="0"/>
              <a:cs typeface="Times New Roman" panose="02020603050405020304" pitchFamily="18" charset="0"/>
            </a:endParaRP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5648533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11346018" cy="1049235"/>
          </a:xfrm>
        </p:spPr>
        <p:txBody>
          <a:bodyPr>
            <a:normAutofit/>
          </a:bodyPr>
          <a:lstStyle/>
          <a:p>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Boundaries in The Nurse-Client Relationship</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fontScale="70000" lnSpcReduction="20000"/>
          </a:bodyPr>
          <a:lstStyle/>
          <a:p>
            <a:pPr marL="742950" indent="-742950" algn="just">
              <a:buFont typeface="+mj-lt"/>
              <a:buAutoNum type="arabicPeriod"/>
            </a:pPr>
            <a:r>
              <a:rPr lang="en-US" sz="4200" b="1" dirty="0" smtClean="0">
                <a:latin typeface="Times New Roman" panose="02020603050405020304" pitchFamily="18" charset="0"/>
                <a:cs typeface="Times New Roman" panose="02020603050405020304" pitchFamily="18" charset="0"/>
              </a:rPr>
              <a:t>Social </a:t>
            </a:r>
            <a:r>
              <a:rPr lang="en-US" sz="4200" b="1" dirty="0">
                <a:latin typeface="Times New Roman" panose="02020603050405020304" pitchFamily="18" charset="0"/>
                <a:cs typeface="Times New Roman" panose="02020603050405020304" pitchFamily="18" charset="0"/>
              </a:rPr>
              <a:t>boundaries: </a:t>
            </a:r>
            <a:r>
              <a:rPr lang="en-US" sz="4200" dirty="0">
                <a:latin typeface="Times New Roman" panose="02020603050405020304" pitchFamily="18" charset="0"/>
                <a:cs typeface="Times New Roman" panose="02020603050405020304" pitchFamily="18" charset="0"/>
              </a:rPr>
              <a:t>These are established within a culture and</a:t>
            </a:r>
          </a:p>
          <a:p>
            <a:pPr marL="0" indent="0" algn="just">
              <a:buNone/>
            </a:pPr>
            <a:r>
              <a:rPr lang="en-US" sz="4200" dirty="0">
                <a:latin typeface="Times New Roman" panose="02020603050405020304" pitchFamily="18" charset="0"/>
                <a:cs typeface="Times New Roman" panose="02020603050405020304" pitchFamily="18" charset="0"/>
              </a:rPr>
              <a:t>define how individuals are expected to behave in social </a:t>
            </a:r>
            <a:r>
              <a:rPr lang="en-US" sz="4200" dirty="0" smtClean="0">
                <a:latin typeface="Times New Roman" panose="02020603050405020304" pitchFamily="18" charset="0"/>
                <a:cs typeface="Times New Roman" panose="02020603050405020304" pitchFamily="18" charset="0"/>
              </a:rPr>
              <a:t>situations.</a:t>
            </a:r>
          </a:p>
          <a:p>
            <a:pPr marL="0" indent="0" algn="just">
              <a:buNone/>
            </a:pPr>
            <a:r>
              <a:rPr lang="en-US" sz="4200" b="1" dirty="0" smtClean="0">
                <a:latin typeface="Times New Roman" panose="02020603050405020304" pitchFamily="18" charset="0"/>
                <a:cs typeface="Times New Roman" panose="02020603050405020304" pitchFamily="18" charset="0"/>
              </a:rPr>
              <a:t>2. Personal </a:t>
            </a:r>
            <a:r>
              <a:rPr lang="en-US" sz="4200" b="1" dirty="0">
                <a:latin typeface="Times New Roman" panose="02020603050405020304" pitchFamily="18" charset="0"/>
                <a:cs typeface="Times New Roman" panose="02020603050405020304" pitchFamily="18" charset="0"/>
              </a:rPr>
              <a:t>boundaries: </a:t>
            </a:r>
            <a:r>
              <a:rPr lang="en-US" sz="4200" dirty="0">
                <a:latin typeface="Times New Roman" panose="02020603050405020304" pitchFamily="18" charset="0"/>
                <a:cs typeface="Times New Roman" panose="02020603050405020304" pitchFamily="18" charset="0"/>
              </a:rPr>
              <a:t>These are boundaries that individuals define</a:t>
            </a:r>
          </a:p>
          <a:p>
            <a:pPr marL="0" indent="0" algn="just">
              <a:buNone/>
            </a:pPr>
            <a:r>
              <a:rPr lang="en-US" sz="4200" dirty="0">
                <a:latin typeface="Times New Roman" panose="02020603050405020304" pitchFamily="18" charset="0"/>
                <a:cs typeface="Times New Roman" panose="02020603050405020304" pitchFamily="18" charset="0"/>
              </a:rPr>
              <a:t>for themselves. These include physical boundaries, emotional</a:t>
            </a:r>
          </a:p>
          <a:p>
            <a:pPr marL="0" indent="0" algn="just">
              <a:buNone/>
            </a:pPr>
            <a:r>
              <a:rPr lang="en-US" sz="4200" dirty="0">
                <a:latin typeface="Times New Roman" panose="02020603050405020304" pitchFamily="18" charset="0"/>
                <a:cs typeface="Times New Roman" panose="02020603050405020304" pitchFamily="18" charset="0"/>
              </a:rPr>
              <a:t>boundaries.</a:t>
            </a:r>
          </a:p>
          <a:p>
            <a:pPr marL="0" indent="0" algn="just">
              <a:buNone/>
            </a:pPr>
            <a:r>
              <a:rPr lang="en-US" sz="4200" b="1" dirty="0">
                <a:latin typeface="Times New Roman" panose="02020603050405020304" pitchFamily="18" charset="0"/>
                <a:cs typeface="Times New Roman" panose="02020603050405020304" pitchFamily="18" charset="0"/>
              </a:rPr>
              <a:t>3</a:t>
            </a:r>
            <a:r>
              <a:rPr lang="en-US" sz="4200" b="1" dirty="0" smtClean="0">
                <a:latin typeface="Times New Roman" panose="02020603050405020304" pitchFamily="18" charset="0"/>
                <a:cs typeface="Times New Roman" panose="02020603050405020304" pitchFamily="18" charset="0"/>
              </a:rPr>
              <a:t>. Professional </a:t>
            </a:r>
            <a:r>
              <a:rPr lang="en-US" sz="4200" b="1" dirty="0">
                <a:latin typeface="Times New Roman" panose="02020603050405020304" pitchFamily="18" charset="0"/>
                <a:cs typeface="Times New Roman" panose="02020603050405020304" pitchFamily="18" charset="0"/>
              </a:rPr>
              <a:t>boundaries: </a:t>
            </a:r>
            <a:r>
              <a:rPr lang="en-US" sz="4200" dirty="0">
                <a:latin typeface="Times New Roman" panose="02020603050405020304" pitchFamily="18" charset="0"/>
                <a:cs typeface="Times New Roman" panose="02020603050405020304" pitchFamily="18" charset="0"/>
              </a:rPr>
              <a:t>These boundaries limit and outline</a:t>
            </a:r>
          </a:p>
          <a:p>
            <a:pPr marL="0" indent="0" algn="just">
              <a:buNone/>
            </a:pPr>
            <a:r>
              <a:rPr lang="en-US" sz="4200" dirty="0">
                <a:latin typeface="Times New Roman" panose="02020603050405020304" pitchFamily="18" charset="0"/>
                <a:cs typeface="Times New Roman" panose="02020603050405020304" pitchFamily="18" charset="0"/>
              </a:rPr>
              <a:t>expectations for appropriate professional relationships with clients.</a:t>
            </a:r>
          </a:p>
          <a:p>
            <a:pPr marL="0" indent="0" algn="just">
              <a:buNone/>
            </a:pPr>
            <a:r>
              <a:rPr lang="en-US" sz="4200" dirty="0">
                <a:latin typeface="Times New Roman" panose="02020603050405020304" pitchFamily="18" charset="0"/>
                <a:cs typeface="Times New Roman" panose="02020603050405020304" pitchFamily="18" charset="0"/>
              </a:rPr>
              <a:t>For example: Favoring a client‘s care over that of another. Keeping</a:t>
            </a:r>
          </a:p>
          <a:p>
            <a:pPr marL="0" indent="0" algn="just">
              <a:buNone/>
            </a:pPr>
            <a:r>
              <a:rPr lang="en-US" sz="4200" dirty="0">
                <a:latin typeface="Times New Roman" panose="02020603050405020304" pitchFamily="18" charset="0"/>
                <a:cs typeface="Times New Roman" panose="02020603050405020304" pitchFamily="18" charset="0"/>
              </a:rPr>
              <a:t>secrets with a client. Giving special attention or treatment to one</a:t>
            </a:r>
          </a:p>
          <a:p>
            <a:pPr marL="0" indent="0" algn="just">
              <a:buNone/>
            </a:pPr>
            <a:r>
              <a:rPr lang="en-US" sz="4200" dirty="0">
                <a:latin typeface="Times New Roman" panose="02020603050405020304" pitchFamily="18" charset="0"/>
                <a:cs typeface="Times New Roman" panose="02020603050405020304" pitchFamily="18" charset="0"/>
              </a:rPr>
              <a:t>client over others.</a:t>
            </a:r>
          </a:p>
        </p:txBody>
      </p:sp>
    </p:spTree>
    <p:custDataLst>
      <p:tags r:id="rId1"/>
    </p:custDataLst>
    <p:extLst>
      <p:ext uri="{BB962C8B-B14F-4D97-AF65-F5344CB8AC3E}">
        <p14:creationId xmlns:p14="http://schemas.microsoft.com/office/powerpoint/2010/main" val="317025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circle(in)">
                                      <p:cBhvr>
                                        <p:cTn id="33" dur="2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circle(in)">
                                      <p:cBhvr>
                                        <p:cTn id="38" dur="20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circle(in)">
                                      <p:cBhvr>
                                        <p:cTn id="43" dur="20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circle(in)">
                                      <p:cBhvr>
                                        <p:cTn id="48" dur="2000"/>
                                        <p:tgtEl>
                                          <p:spTgt spid="3">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circle(in)">
                                      <p:cBhvr>
                                        <p:cTn id="53" dur="2000"/>
                                        <p:tgtEl>
                                          <p:spTgt spid="3">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grpId="0" nodeType="click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Effect transition="in" filter="circle(in)">
                                      <p:cBhvr>
                                        <p:cTn id="58"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168" y="121917"/>
            <a:ext cx="11175537" cy="1049235"/>
          </a:xfrm>
        </p:spPr>
        <p:txBody>
          <a:bodyPr>
            <a:normAutofit fontScale="90000"/>
          </a:bodyPr>
          <a:lstStyle/>
          <a:p>
            <a:r>
              <a:rPr lang="en-US" b="1" dirty="0">
                <a:solidFill>
                  <a:srgbClr val="FF0000"/>
                </a:solidFill>
                <a:latin typeface="Times New Roman" panose="02020603050405020304" pitchFamily="18" charset="0"/>
                <a:ea typeface="Calibri" panose="020F0502020204030204" pitchFamily="34" charset="0"/>
                <a:cs typeface="Arial" panose="020B0604020202020204" pitchFamily="34" charset="0"/>
              </a:rPr>
              <a:t>Roles of The Nurse In A Therapeutic Relationship</a:t>
            </a:r>
            <a:endParaRPr lang="en-US" dirty="0">
              <a:solidFill>
                <a:srgbClr val="FF0000"/>
              </a:solidFill>
            </a:endParaRPr>
          </a:p>
        </p:txBody>
      </p:sp>
      <p:sp>
        <p:nvSpPr>
          <p:cNvPr id="3" name="Content Placeholder 2"/>
          <p:cNvSpPr>
            <a:spLocks noGrp="1"/>
          </p:cNvSpPr>
          <p:nvPr>
            <p:ph idx="1"/>
          </p:nvPr>
        </p:nvSpPr>
        <p:spPr>
          <a:xfrm>
            <a:off x="225631" y="1171152"/>
            <a:ext cx="11732821" cy="4885264"/>
          </a:xfrm>
        </p:spPr>
        <p:txBody>
          <a:bodyPr>
            <a:normAutofit fontScale="70000" lnSpcReduction="20000"/>
          </a:bodyPr>
          <a:lstStyle/>
          <a:p>
            <a:pPr marL="0" indent="0" algn="just">
              <a:buNone/>
            </a:pPr>
            <a:r>
              <a:rPr lang="en-US" sz="4600" b="1" dirty="0">
                <a:latin typeface="Times New Roman" panose="02020603050405020304" pitchFamily="18" charset="0"/>
                <a:cs typeface="Times New Roman" panose="02020603050405020304" pitchFamily="18" charset="0"/>
              </a:rPr>
              <a:t>1-Teacher</a:t>
            </a:r>
          </a:p>
          <a:p>
            <a:pPr marL="0" indent="0" algn="just">
              <a:buNone/>
            </a:pPr>
            <a:r>
              <a:rPr lang="en-US" sz="4200" dirty="0">
                <a:latin typeface="Times New Roman" panose="02020603050405020304" pitchFamily="18" charset="0"/>
                <a:cs typeface="Times New Roman" panose="02020603050405020304" pitchFamily="18" charset="0"/>
              </a:rPr>
              <a:t>The teacher role is inherent in most aspects of client care. During</a:t>
            </a:r>
          </a:p>
          <a:p>
            <a:pPr marL="0" indent="0" algn="just">
              <a:buNone/>
            </a:pPr>
            <a:r>
              <a:rPr lang="en-US" sz="4200" dirty="0">
                <a:latin typeface="Times New Roman" panose="02020603050405020304" pitchFamily="18" charset="0"/>
                <a:cs typeface="Times New Roman" panose="02020603050405020304" pitchFamily="18" charset="0"/>
              </a:rPr>
              <a:t>the working phase of the nurse–client relationship, the nurse may</a:t>
            </a:r>
          </a:p>
          <a:p>
            <a:pPr marL="0" indent="0" algn="just">
              <a:buNone/>
            </a:pPr>
            <a:r>
              <a:rPr lang="en-US" sz="4200" dirty="0">
                <a:latin typeface="Times New Roman" panose="02020603050405020304" pitchFamily="18" charset="0"/>
                <a:cs typeface="Times New Roman" panose="02020603050405020304" pitchFamily="18" charset="0"/>
              </a:rPr>
              <a:t>teach the client new methods of coping and solving problems. He</a:t>
            </a:r>
          </a:p>
          <a:p>
            <a:pPr marL="0" indent="0" algn="just">
              <a:buNone/>
            </a:pPr>
            <a:r>
              <a:rPr lang="en-US" sz="4200" dirty="0">
                <a:latin typeface="Times New Roman" panose="02020603050405020304" pitchFamily="18" charset="0"/>
                <a:cs typeface="Times New Roman" panose="02020603050405020304" pitchFamily="18" charset="0"/>
              </a:rPr>
              <a:t>or she may instruct about the medication regimen and available</a:t>
            </a:r>
          </a:p>
          <a:p>
            <a:pPr marL="0" indent="0" algn="just">
              <a:buNone/>
            </a:pPr>
            <a:r>
              <a:rPr lang="en-US" sz="4200" dirty="0">
                <a:latin typeface="Times New Roman" panose="02020603050405020304" pitchFamily="18" charset="0"/>
                <a:cs typeface="Times New Roman" panose="02020603050405020304" pitchFamily="18" charset="0"/>
              </a:rPr>
              <a:t>community resources. To be a good teacher, the nurse must feel</a:t>
            </a:r>
          </a:p>
          <a:p>
            <a:pPr marL="0" indent="0" algn="just">
              <a:buNone/>
            </a:pPr>
            <a:r>
              <a:rPr lang="en-US" sz="4200" dirty="0">
                <a:latin typeface="Times New Roman" panose="02020603050405020304" pitchFamily="18" charset="0"/>
                <a:cs typeface="Times New Roman" panose="02020603050405020304" pitchFamily="18" charset="0"/>
              </a:rPr>
              <a:t>confident about the knowledge he or she has and must know the</a:t>
            </a:r>
          </a:p>
          <a:p>
            <a:pPr marL="0" indent="0" algn="just">
              <a:buNone/>
            </a:pPr>
            <a:r>
              <a:rPr lang="en-US" sz="4200" dirty="0">
                <a:latin typeface="Times New Roman" panose="02020603050405020304" pitchFamily="18" charset="0"/>
                <a:cs typeface="Times New Roman" panose="02020603050405020304" pitchFamily="18" charset="0"/>
              </a:rPr>
              <a:t>limitations of that knowledge base. The nurse must be honest about</a:t>
            </a:r>
          </a:p>
          <a:p>
            <a:pPr marL="0" indent="0" algn="just">
              <a:buNone/>
            </a:pPr>
            <a:r>
              <a:rPr lang="en-US" sz="4200" dirty="0">
                <a:latin typeface="Times New Roman" panose="02020603050405020304" pitchFamily="18" charset="0"/>
                <a:cs typeface="Times New Roman" panose="02020603050405020304" pitchFamily="18" charset="0"/>
              </a:rPr>
              <a:t>what information he or she can provide and when and where to</a:t>
            </a:r>
          </a:p>
          <a:p>
            <a:pPr marL="0" indent="0" algn="just">
              <a:buNone/>
            </a:pPr>
            <a:r>
              <a:rPr lang="en-US" sz="4200" dirty="0">
                <a:latin typeface="Times New Roman" panose="02020603050405020304" pitchFamily="18" charset="0"/>
                <a:cs typeface="Times New Roman" panose="02020603050405020304" pitchFamily="18" charset="0"/>
              </a:rPr>
              <a:t>refer clients for further information. This behavior and honesty</a:t>
            </a:r>
          </a:p>
          <a:p>
            <a:pPr marL="0" indent="0" algn="just">
              <a:buNone/>
            </a:pPr>
            <a:r>
              <a:rPr lang="en-US" sz="4200" dirty="0">
                <a:latin typeface="Times New Roman" panose="02020603050405020304" pitchFamily="18" charset="0"/>
                <a:cs typeface="Times New Roman" panose="02020603050405020304" pitchFamily="18" charset="0"/>
              </a:rPr>
              <a:t>build trust in clients.</a:t>
            </a: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17025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circle(in)">
                                      <p:cBhvr>
                                        <p:cTn id="33" dur="20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circle(in)">
                                      <p:cBhvr>
                                        <p:cTn id="38" dur="20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circle(in)">
                                      <p:cBhvr>
                                        <p:cTn id="43" dur="20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circle(in)">
                                      <p:cBhvr>
                                        <p:cTn id="48" dur="2000"/>
                                        <p:tgtEl>
                                          <p:spTgt spid="3">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circle(in)">
                                      <p:cBhvr>
                                        <p:cTn id="53" dur="2000"/>
                                        <p:tgtEl>
                                          <p:spTgt spid="3">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grpId="0" nodeType="click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Effect transition="in" filter="circle(in)">
                                      <p:cBhvr>
                                        <p:cTn id="58" dur="2000"/>
                                        <p:tgtEl>
                                          <p:spTgt spid="3">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circle(in)">
                                      <p:cBhvr>
                                        <p:cTn id="63"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1" y="1171152"/>
            <a:ext cx="11732821" cy="4885264"/>
          </a:xfrm>
        </p:spPr>
        <p:txBody>
          <a:bodyPr>
            <a:normAutofit/>
          </a:bodyPr>
          <a:lstStyle/>
          <a:p>
            <a:pPr marL="0" indent="0" algn="just">
              <a:buNone/>
            </a:pPr>
            <a:r>
              <a:rPr lang="en-US" sz="4200" b="1" dirty="0">
                <a:latin typeface="Times New Roman" panose="02020603050405020304" pitchFamily="18" charset="0"/>
                <a:cs typeface="Times New Roman" panose="02020603050405020304" pitchFamily="18" charset="0"/>
              </a:rPr>
              <a:t>2-Caregiver</a:t>
            </a:r>
          </a:p>
          <a:p>
            <a:pPr marL="0" indent="0" algn="just">
              <a:buNone/>
            </a:pPr>
            <a:r>
              <a:rPr lang="en-US" sz="4200" dirty="0">
                <a:latin typeface="Times New Roman" panose="02020603050405020304" pitchFamily="18" charset="0"/>
                <a:cs typeface="Times New Roman" panose="02020603050405020304" pitchFamily="18" charset="0"/>
              </a:rPr>
              <a:t>The primary care giving role in mental health settings is </a:t>
            </a:r>
            <a:r>
              <a:rPr lang="en-US" sz="4200" dirty="0" smtClean="0">
                <a:latin typeface="Times New Roman" panose="02020603050405020304" pitchFamily="18" charset="0"/>
                <a:cs typeface="Times New Roman" panose="02020603050405020304" pitchFamily="18" charset="0"/>
              </a:rPr>
              <a:t>the implementation </a:t>
            </a:r>
            <a:r>
              <a:rPr lang="en-US" sz="4200" dirty="0">
                <a:latin typeface="Times New Roman" panose="02020603050405020304" pitchFamily="18" charset="0"/>
                <a:cs typeface="Times New Roman" panose="02020603050405020304" pitchFamily="18" charset="0"/>
              </a:rPr>
              <a:t>of the therapeutic relationship to build </a:t>
            </a:r>
            <a:r>
              <a:rPr lang="en-US" sz="4200" dirty="0" smtClean="0">
                <a:latin typeface="Times New Roman" panose="02020603050405020304" pitchFamily="18" charset="0"/>
                <a:cs typeface="Times New Roman" panose="02020603050405020304" pitchFamily="18" charset="0"/>
              </a:rPr>
              <a:t>trust, explore </a:t>
            </a:r>
            <a:r>
              <a:rPr lang="en-US" sz="4200" dirty="0">
                <a:latin typeface="Times New Roman" panose="02020603050405020304" pitchFamily="18" charset="0"/>
                <a:cs typeface="Times New Roman" panose="02020603050405020304" pitchFamily="18" charset="0"/>
              </a:rPr>
              <a:t>feelings, assist the client in problem solving, and help </a:t>
            </a:r>
            <a:r>
              <a:rPr lang="en-US" sz="4200" dirty="0" smtClean="0">
                <a:latin typeface="Times New Roman" panose="02020603050405020304" pitchFamily="18" charset="0"/>
                <a:cs typeface="Times New Roman" panose="02020603050405020304" pitchFamily="18" charset="0"/>
              </a:rPr>
              <a:t>the client </a:t>
            </a:r>
            <a:r>
              <a:rPr lang="en-US" sz="4200" dirty="0">
                <a:latin typeface="Times New Roman" panose="02020603050405020304" pitchFamily="18" charset="0"/>
                <a:cs typeface="Times New Roman" panose="02020603050405020304" pitchFamily="18" charset="0"/>
              </a:rPr>
              <a:t>meet psychosocial needs. Some clients may confuse </a:t>
            </a:r>
            <a:r>
              <a:rPr lang="en-US" sz="4200" dirty="0" smtClean="0">
                <a:latin typeface="Times New Roman" panose="02020603050405020304" pitchFamily="18" charset="0"/>
                <a:cs typeface="Times New Roman" panose="02020603050405020304" pitchFamily="18" charset="0"/>
              </a:rPr>
              <a:t>physical care </a:t>
            </a:r>
            <a:r>
              <a:rPr lang="en-US" sz="4200" dirty="0">
                <a:latin typeface="Times New Roman" panose="02020603050405020304" pitchFamily="18" charset="0"/>
                <a:cs typeface="Times New Roman" panose="02020603050405020304" pitchFamily="18" charset="0"/>
              </a:rPr>
              <a:t>with intimacy, which can erode the therapeutic relationship.</a:t>
            </a: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17025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1" y="1171152"/>
            <a:ext cx="11732821" cy="4885264"/>
          </a:xfrm>
        </p:spPr>
        <p:txBody>
          <a:bodyPr>
            <a:normAutofit fontScale="92500"/>
          </a:bodyPr>
          <a:lstStyle/>
          <a:p>
            <a:pPr marL="0" indent="0" algn="just">
              <a:buNone/>
            </a:pPr>
            <a:r>
              <a:rPr lang="en-US" sz="4200" b="1" dirty="0">
                <a:latin typeface="Times New Roman" panose="02020603050405020304" pitchFamily="18" charset="0"/>
                <a:cs typeface="Times New Roman" panose="02020603050405020304" pitchFamily="18" charset="0"/>
              </a:rPr>
              <a:t>3-Advocate</a:t>
            </a:r>
          </a:p>
          <a:p>
            <a:pPr marL="0" indent="0" algn="just">
              <a:buNone/>
            </a:pPr>
            <a:r>
              <a:rPr lang="en-US" sz="4200" dirty="0">
                <a:latin typeface="Times New Roman" panose="02020603050405020304" pitchFamily="18" charset="0"/>
                <a:cs typeface="Times New Roman" panose="02020603050405020304" pitchFamily="18" charset="0"/>
              </a:rPr>
              <a:t>Advocacy is the process of acting in the client‘s behalf when he </a:t>
            </a:r>
            <a:r>
              <a:rPr lang="en-US" sz="4200" dirty="0" smtClean="0">
                <a:latin typeface="Times New Roman" panose="02020603050405020304" pitchFamily="18" charset="0"/>
                <a:cs typeface="Times New Roman" panose="02020603050405020304" pitchFamily="18" charset="0"/>
              </a:rPr>
              <a:t>or she </a:t>
            </a:r>
            <a:r>
              <a:rPr lang="en-US" sz="4200" dirty="0">
                <a:latin typeface="Times New Roman" panose="02020603050405020304" pitchFamily="18" charset="0"/>
                <a:cs typeface="Times New Roman" panose="02020603050405020304" pitchFamily="18" charset="0"/>
              </a:rPr>
              <a:t>cannot do so. This includes ensuring privacy and </a:t>
            </a:r>
            <a:r>
              <a:rPr lang="en-US" sz="4200" dirty="0" smtClean="0">
                <a:latin typeface="Times New Roman" panose="02020603050405020304" pitchFamily="18" charset="0"/>
                <a:cs typeface="Times New Roman" panose="02020603050405020304" pitchFamily="18" charset="0"/>
              </a:rPr>
              <a:t>dignity, preventing </a:t>
            </a:r>
            <a:r>
              <a:rPr lang="en-US" sz="4200" dirty="0">
                <a:latin typeface="Times New Roman" panose="02020603050405020304" pitchFamily="18" charset="0"/>
                <a:cs typeface="Times New Roman" panose="02020603050405020304" pitchFamily="18" charset="0"/>
              </a:rPr>
              <a:t>unnecessary examinations and procedures, </a:t>
            </a:r>
            <a:r>
              <a:rPr lang="en-US" sz="4200" dirty="0" smtClean="0">
                <a:latin typeface="Times New Roman" panose="02020603050405020304" pitchFamily="18" charset="0"/>
                <a:cs typeface="Times New Roman" panose="02020603050405020304" pitchFamily="18" charset="0"/>
              </a:rPr>
              <a:t>accessing needed </a:t>
            </a:r>
            <a:r>
              <a:rPr lang="en-US" sz="4200" dirty="0">
                <a:latin typeface="Times New Roman" panose="02020603050405020304" pitchFamily="18" charset="0"/>
                <a:cs typeface="Times New Roman" panose="02020603050405020304" pitchFamily="18" charset="0"/>
              </a:rPr>
              <a:t>services and benefits, and ensuring safety from abuse </a:t>
            </a:r>
            <a:r>
              <a:rPr lang="en-US" sz="4200" dirty="0" smtClean="0">
                <a:latin typeface="Times New Roman" panose="02020603050405020304" pitchFamily="18" charset="0"/>
                <a:cs typeface="Times New Roman" panose="02020603050405020304" pitchFamily="18" charset="0"/>
              </a:rPr>
              <a:t>and exploitation </a:t>
            </a:r>
            <a:r>
              <a:rPr lang="en-US" sz="4200" dirty="0">
                <a:latin typeface="Times New Roman" panose="02020603050405020304" pitchFamily="18" charset="0"/>
                <a:cs typeface="Times New Roman" panose="02020603050405020304" pitchFamily="18" charset="0"/>
              </a:rPr>
              <a:t>by a health professional or authority figure.</a:t>
            </a:r>
          </a:p>
          <a:p>
            <a:pPr marL="0" indent="0" algn="just">
              <a:buNone/>
            </a:pPr>
            <a:r>
              <a:rPr lang="en-US" sz="4200" dirty="0" smtClean="0">
                <a:latin typeface="Times New Roman" panose="02020603050405020304" pitchFamily="18" charset="0"/>
                <a:cs typeface="Times New Roman" panose="02020603050405020304" pitchFamily="18" charset="0"/>
              </a:rPr>
              <a:t>.</a:t>
            </a:r>
            <a:endParaRPr lang="en-US" sz="4200" dirty="0">
              <a:latin typeface="Times New Roman" panose="02020603050405020304" pitchFamily="18" charset="0"/>
              <a:cs typeface="Times New Roman" panose="02020603050405020304" pitchFamily="18" charset="0"/>
            </a:endParaRP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825644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1" y="1171152"/>
            <a:ext cx="11732821" cy="4885264"/>
          </a:xfrm>
        </p:spPr>
        <p:txBody>
          <a:bodyPr>
            <a:normAutofit/>
          </a:bodyPr>
          <a:lstStyle/>
          <a:p>
            <a:pPr marL="0" indent="0" algn="just">
              <a:buNone/>
            </a:pPr>
            <a:r>
              <a:rPr lang="en-US" sz="4200" b="1" dirty="0" smtClean="0">
                <a:latin typeface="Times New Roman" panose="02020603050405020304" pitchFamily="18" charset="0"/>
                <a:cs typeface="Times New Roman" panose="02020603050405020304" pitchFamily="18" charset="0"/>
              </a:rPr>
              <a:t>4.Parent </a:t>
            </a:r>
            <a:r>
              <a:rPr lang="en-US" sz="4200" b="1" dirty="0">
                <a:latin typeface="Times New Roman" panose="02020603050405020304" pitchFamily="18" charset="0"/>
                <a:cs typeface="Times New Roman" panose="02020603050405020304" pitchFamily="18" charset="0"/>
              </a:rPr>
              <a:t>Surrogate</a:t>
            </a:r>
          </a:p>
          <a:p>
            <a:pPr marL="0" indent="0" algn="just">
              <a:buNone/>
            </a:pPr>
            <a:r>
              <a:rPr lang="en-US" sz="4200" dirty="0">
                <a:latin typeface="Times New Roman" panose="02020603050405020304" pitchFamily="18" charset="0"/>
                <a:cs typeface="Times New Roman" panose="02020603050405020304" pitchFamily="18" charset="0"/>
              </a:rPr>
              <a:t>When a client exhibits childlike behavior or when a nurse </a:t>
            </a:r>
            <a:r>
              <a:rPr lang="en-US" sz="4200" dirty="0" smtClean="0">
                <a:latin typeface="Times New Roman" panose="02020603050405020304" pitchFamily="18" charset="0"/>
                <a:cs typeface="Times New Roman" panose="02020603050405020304" pitchFamily="18" charset="0"/>
              </a:rPr>
              <a:t>is required </a:t>
            </a:r>
            <a:r>
              <a:rPr lang="en-US" sz="4200" dirty="0">
                <a:latin typeface="Times New Roman" panose="02020603050405020304" pitchFamily="18" charset="0"/>
                <a:cs typeface="Times New Roman" panose="02020603050405020304" pitchFamily="18" charset="0"/>
              </a:rPr>
              <a:t>to provide personal care such as feeding or bathing, </a:t>
            </a:r>
            <a:r>
              <a:rPr lang="en-US" sz="4200" dirty="0" smtClean="0">
                <a:latin typeface="Times New Roman" panose="02020603050405020304" pitchFamily="18" charset="0"/>
                <a:cs typeface="Times New Roman" panose="02020603050405020304" pitchFamily="18" charset="0"/>
              </a:rPr>
              <a:t>the nurse </a:t>
            </a:r>
            <a:r>
              <a:rPr lang="en-US" sz="4200" dirty="0">
                <a:latin typeface="Times New Roman" panose="02020603050405020304" pitchFamily="18" charset="0"/>
                <a:cs typeface="Times New Roman" panose="02020603050405020304" pitchFamily="18" charset="0"/>
              </a:rPr>
              <a:t>may be tempted to assume the parental role as evidenced </a:t>
            </a:r>
            <a:r>
              <a:rPr lang="en-US" sz="4200" dirty="0" smtClean="0">
                <a:latin typeface="Times New Roman" panose="02020603050405020304" pitchFamily="18" charset="0"/>
                <a:cs typeface="Times New Roman" panose="02020603050405020304" pitchFamily="18" charset="0"/>
              </a:rPr>
              <a:t>in choice </a:t>
            </a:r>
            <a:r>
              <a:rPr lang="en-US" sz="4200" dirty="0">
                <a:latin typeface="Times New Roman" panose="02020603050405020304" pitchFamily="18" charset="0"/>
                <a:cs typeface="Times New Roman" panose="02020603050405020304" pitchFamily="18" charset="0"/>
              </a:rPr>
              <a:t>of words and nonverbal communication. The nurse </a:t>
            </a:r>
            <a:r>
              <a:rPr lang="en-US" sz="4200" dirty="0" smtClean="0">
                <a:latin typeface="Times New Roman" panose="02020603050405020304" pitchFamily="18" charset="0"/>
                <a:cs typeface="Times New Roman" panose="02020603050405020304" pitchFamily="18" charset="0"/>
              </a:rPr>
              <a:t>must ensure </a:t>
            </a:r>
            <a:r>
              <a:rPr lang="en-US" sz="4200" dirty="0">
                <a:latin typeface="Times New Roman" panose="02020603050405020304" pitchFamily="18" charset="0"/>
                <a:cs typeface="Times New Roman" panose="02020603050405020304" pitchFamily="18" charset="0"/>
              </a:rPr>
              <a:t>that the relationship remains therapeutic and does </a:t>
            </a:r>
            <a:r>
              <a:rPr lang="en-US" sz="4200" dirty="0" smtClean="0">
                <a:latin typeface="Times New Roman" panose="02020603050405020304" pitchFamily="18" charset="0"/>
                <a:cs typeface="Times New Roman" panose="02020603050405020304" pitchFamily="18" charset="0"/>
              </a:rPr>
              <a:t>not become </a:t>
            </a:r>
            <a:r>
              <a:rPr lang="en-US" sz="4200" dirty="0">
                <a:latin typeface="Times New Roman" panose="02020603050405020304" pitchFamily="18" charset="0"/>
                <a:cs typeface="Times New Roman" panose="02020603050405020304" pitchFamily="18" charset="0"/>
              </a:rPr>
              <a:t>social or </a:t>
            </a:r>
            <a:r>
              <a:rPr lang="en-US" sz="4200" dirty="0" smtClean="0">
                <a:latin typeface="Times New Roman" panose="02020603050405020304" pitchFamily="18" charset="0"/>
                <a:cs typeface="Times New Roman" panose="02020603050405020304" pitchFamily="18" charset="0"/>
              </a:rPr>
              <a:t>intimate.</a:t>
            </a:r>
            <a:endParaRPr lang="en-US" sz="4200" dirty="0">
              <a:latin typeface="Times New Roman" panose="02020603050405020304" pitchFamily="18" charset="0"/>
              <a:cs typeface="Times New Roman" panose="02020603050405020304" pitchFamily="18" charset="0"/>
            </a:endParaRPr>
          </a:p>
          <a:p>
            <a:pPr marL="0" indent="0" algn="just">
              <a:buNone/>
            </a:pPr>
            <a:endParaRPr lang="en-US" sz="4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825644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59210" y="1683581"/>
            <a:ext cx="11642784" cy="3881832"/>
          </a:xfrm>
          <a:prstGeom prst="rect">
            <a:avLst/>
          </a:prstGeom>
        </p:spPr>
        <p:txBody>
          <a:bodyPr wrap="square">
            <a:spAutoFit/>
          </a:bodyPr>
          <a:lstStyle/>
          <a:p>
            <a:pPr algn="just">
              <a:lnSpc>
                <a:spcPct val="200000"/>
              </a:lnSpc>
            </a:pPr>
            <a:r>
              <a:rPr lang="en-US" sz="3200" dirty="0">
                <a:solidFill>
                  <a:schemeClr val="tx1"/>
                </a:solidFill>
                <a:latin typeface="Times New Roman" panose="02020603050405020304" pitchFamily="18" charset="0"/>
                <a:cs typeface="Times New Roman" panose="02020603050405020304" pitchFamily="18" charset="0"/>
              </a:rPr>
              <a:t>1.Regulated by a code of ethics and    professional standards.</a:t>
            </a:r>
          </a:p>
          <a:p>
            <a:pPr algn="just">
              <a:lnSpc>
                <a:spcPct val="200000"/>
              </a:lnSpc>
            </a:pPr>
            <a:r>
              <a:rPr lang="en-US" sz="3200" dirty="0">
                <a:solidFill>
                  <a:schemeClr val="tx1"/>
                </a:solidFill>
                <a:latin typeface="Times New Roman" panose="02020603050405020304" pitchFamily="18" charset="0"/>
                <a:cs typeface="Times New Roman" panose="02020603050405020304" pitchFamily="18" charset="0"/>
              </a:rPr>
              <a:t>2- Nurse is paid to provide care  to client.</a:t>
            </a:r>
          </a:p>
          <a:p>
            <a:pPr algn="just">
              <a:lnSpc>
                <a:spcPct val="200000"/>
              </a:lnSpc>
            </a:pPr>
            <a:r>
              <a:rPr lang="en-US" sz="3200" dirty="0">
                <a:solidFill>
                  <a:schemeClr val="tx1"/>
                </a:solidFill>
                <a:latin typeface="Times New Roman" panose="02020603050405020304" pitchFamily="18" charset="0"/>
                <a:cs typeface="Times New Roman" panose="02020603050405020304" pitchFamily="18" charset="0"/>
              </a:rPr>
              <a:t>3- Time-limited for the   length of the client’s need for    nursing care.</a:t>
            </a:r>
          </a:p>
          <a:p>
            <a:pPr algn="just">
              <a:lnSpc>
                <a:spcPct val="200000"/>
              </a:lnSpc>
            </a:pPr>
            <a:r>
              <a:rPr lang="en-US" sz="3200" dirty="0">
                <a:solidFill>
                  <a:schemeClr val="tx1"/>
                </a:solidFill>
                <a:latin typeface="Times New Roman" panose="02020603050405020304" pitchFamily="18" charset="0"/>
                <a:cs typeface="Times New Roman" panose="02020603050405020304" pitchFamily="18" charset="0"/>
              </a:rPr>
              <a:t>4- Place defined and limited to where nursing care is provided.</a:t>
            </a:r>
          </a:p>
        </p:txBody>
      </p:sp>
      <p:sp>
        <p:nvSpPr>
          <p:cNvPr id="3" name="Title 1"/>
          <p:cNvSpPr>
            <a:spLocks noGrp="1"/>
          </p:cNvSpPr>
          <p:nvPr>
            <p:ph type="title"/>
          </p:nvPr>
        </p:nvSpPr>
        <p:spPr>
          <a:xfrm>
            <a:off x="549217" y="634346"/>
            <a:ext cx="11452777" cy="1049235"/>
          </a:xfrm>
        </p:spPr>
        <p:txBody>
          <a:bodyPr>
            <a:noAutofit/>
          </a:bodyPr>
          <a:lstStyle/>
          <a:p>
            <a:r>
              <a:rPr lang="en-US" sz="3600"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Characteristics  </a:t>
            </a:r>
            <a:r>
              <a:rPr lang="en-US" sz="3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of professional (nurse-client)  relationships </a:t>
            </a:r>
          </a:p>
        </p:txBody>
      </p:sp>
    </p:spTree>
    <p:custDataLst>
      <p:tags r:id="rId1"/>
    </p:custDataLst>
    <p:extLst>
      <p:ext uri="{BB962C8B-B14F-4D97-AF65-F5344CB8AC3E}">
        <p14:creationId xmlns:p14="http://schemas.microsoft.com/office/powerpoint/2010/main" val="342318365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3.54167E-6 3.7037E-6 L -3.54167E-6 -0.07223 " pathEditMode="relative" rAng="0" ptsTypes="AA">
                                      <p:cBhvr>
                                        <p:cTn id="6" dur="250" accel="50000" decel="50000" autoRev="1" fill="hold">
                                          <p:stCondLst>
                                            <p:cond delay="0"/>
                                          </p:stCondLst>
                                        </p:cTn>
                                        <p:tgtEl>
                                          <p:spTgt spid="3"/>
                                        </p:tgtEl>
                                        <p:attrNameLst>
                                          <p:attrName>ppt_x</p:attrName>
                                          <p:attrName>ppt_y</p:attrName>
                                        </p:attrNameLst>
                                      </p:cBhvr>
                                      <p:rCtr x="0" y="-3611"/>
                                    </p:animMotion>
                                    <p:animRot by="1500000">
                                      <p:cBhvr>
                                        <p:cTn id="7" dur="125" fill="hold">
                                          <p:stCondLst>
                                            <p:cond delay="0"/>
                                          </p:stCondLst>
                                        </p:cTn>
                                        <p:tgtEl>
                                          <p:spTgt spid="3"/>
                                        </p:tgtEl>
                                        <p:attrNameLst>
                                          <p:attrName>r</p:attrName>
                                        </p:attrNameLst>
                                      </p:cBhvr>
                                    </p:animRot>
                                    <p:animRot by="-1500000">
                                      <p:cBhvr>
                                        <p:cTn id="8" dur="125" fill="hold">
                                          <p:stCondLst>
                                            <p:cond delay="125"/>
                                          </p:stCondLst>
                                        </p:cTn>
                                        <p:tgtEl>
                                          <p:spTgt spid="3"/>
                                        </p:tgtEl>
                                        <p:attrNameLst>
                                          <p:attrName>r</p:attrName>
                                        </p:attrNameLst>
                                      </p:cBhvr>
                                    </p:animRot>
                                    <p:animRot by="-1500000">
                                      <p:cBhvr>
                                        <p:cTn id="9" dur="125" fill="hold">
                                          <p:stCondLst>
                                            <p:cond delay="250"/>
                                          </p:stCondLst>
                                        </p:cTn>
                                        <p:tgtEl>
                                          <p:spTgt spid="3"/>
                                        </p:tgtEl>
                                        <p:attrNameLst>
                                          <p:attrName>r</p:attrName>
                                        </p:attrNameLst>
                                      </p:cBhvr>
                                    </p:animRot>
                                    <p:animRot by="1500000">
                                      <p:cBhvr>
                                        <p:cTn id="10" dur="125" fill="hold">
                                          <p:stCondLst>
                                            <p:cond delay="375"/>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barn(inVertical)">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barn(inVertical)">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barn(inVertical)">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barn(inVertical)">
                                      <p:cBhvr>
                                        <p:cTn id="3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9610" y="1185545"/>
            <a:ext cx="10515600" cy="4351338"/>
          </a:xfrm>
        </p:spPr>
        <p:txBody>
          <a:bodyPr>
            <a:normAutofit/>
          </a:bodyPr>
          <a:lstStyle/>
          <a:p>
            <a:pPr marL="0" indent="0">
              <a:buNone/>
            </a:pPr>
            <a:r>
              <a:rPr lang="en-US" sz="3200" b="1" u="sng" dirty="0" smtClean="0">
                <a:solidFill>
                  <a:srgbClr val="FF0000"/>
                </a:solidFill>
                <a:latin typeface="Times New Roman" panose="02020603050405020304" pitchFamily="18" charset="0"/>
                <a:cs typeface="Times New Roman" panose="02020603050405020304" pitchFamily="18" charset="0"/>
              </a:rPr>
              <a:t>Nurse- Doctor relationship </a:t>
            </a:r>
          </a:p>
          <a:p>
            <a:pPr marL="0" indent="0" algn="just">
              <a:buNone/>
            </a:pPr>
            <a:r>
              <a:rPr lang="en-US" sz="3200" dirty="0" smtClean="0">
                <a:latin typeface="Times New Roman" panose="02020603050405020304" pitchFamily="18" charset="0"/>
                <a:cs typeface="Times New Roman" panose="02020603050405020304" pitchFamily="18" charset="0"/>
              </a:rPr>
              <a:t>Relations </a:t>
            </a:r>
            <a:r>
              <a:rPr lang="en-US" sz="3200" dirty="0">
                <a:latin typeface="Times New Roman" panose="02020603050405020304" pitchFamily="18" charset="0"/>
                <a:cs typeface="Times New Roman" panose="02020603050405020304" pitchFamily="18" charset="0"/>
              </a:rPr>
              <a:t>between physicians and nurses are sometimes strained. Physician-nurse conflict, tension, and stress have been thought to be contributing factors in job dissatisfaction and burnout for nurses.</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1494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5330" y="934085"/>
            <a:ext cx="10515600" cy="4351338"/>
          </a:xfrm>
        </p:spPr>
        <p:txBody>
          <a:bodyPr>
            <a:noAutofit/>
          </a:bodyPr>
          <a:lstStyle/>
          <a:p>
            <a:pPr marL="0" indent="0" algn="just">
              <a:buNone/>
            </a:pPr>
            <a:r>
              <a:rPr lang="en-US" sz="3200" b="1" dirty="0">
                <a:solidFill>
                  <a:srgbClr val="FF0000"/>
                </a:solidFill>
                <a:latin typeface="Times New Roman" panose="02020603050405020304" pitchFamily="18" charset="0"/>
                <a:cs typeface="Times New Roman" panose="02020603050405020304" pitchFamily="18" charset="0"/>
              </a:rPr>
              <a:t>Conflict</a:t>
            </a:r>
          </a:p>
          <a:p>
            <a:pPr marL="0" indent="0" algn="just">
              <a:buNone/>
            </a:pPr>
            <a:r>
              <a:rPr lang="en-US" sz="3200" dirty="0">
                <a:solidFill>
                  <a:srgbClr val="333333"/>
                </a:solidFill>
                <a:latin typeface="Times New Roman" panose="02020603050405020304" pitchFamily="18" charset="0"/>
                <a:cs typeface="Times New Roman" panose="02020603050405020304" pitchFamily="18" charset="0"/>
              </a:rPr>
              <a:t>Conflict and tension do not characterize all physician-nurse relations.  In many healthcare contexts physicians and nurses communicate and work together to serve their patients.</a:t>
            </a:r>
          </a:p>
          <a:p>
            <a:pPr marL="0" indent="0" algn="just">
              <a:buNone/>
            </a:pPr>
            <a:r>
              <a:rPr lang="en-US" sz="3200" dirty="0">
                <a:solidFill>
                  <a:srgbClr val="333333"/>
                </a:solidFill>
                <a:latin typeface="Times New Roman" panose="02020603050405020304" pitchFamily="18" charset="0"/>
                <a:cs typeface="Times New Roman" panose="02020603050405020304" pitchFamily="18" charset="0"/>
              </a:rPr>
              <a:t>Conflict can occur between workers in business and professional contexts outside of healthcare, of course.  Workers may not get along because of personality differences of various sorts.  Workers may perceive they are being treated unfairly relative to coworkers. </a:t>
            </a:r>
          </a:p>
          <a:p>
            <a:pPr algn="just"/>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3224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8190" y="945514"/>
            <a:ext cx="10515600" cy="5352415"/>
          </a:xfrm>
        </p:spPr>
        <p:txBody>
          <a:bodyPr>
            <a:noAutofit/>
          </a:bodyPr>
          <a:lstStyle/>
          <a:p>
            <a:pPr marL="0" indent="0" algn="just">
              <a:buNone/>
            </a:pPr>
            <a:r>
              <a:rPr lang="en-US" sz="3200" dirty="0">
                <a:solidFill>
                  <a:srgbClr val="333333"/>
                </a:solidFill>
                <a:latin typeface="Times New Roman" panose="02020603050405020304" pitchFamily="18" charset="0"/>
                <a:cs typeface="Times New Roman" panose="02020603050405020304" pitchFamily="18" charset="0"/>
              </a:rPr>
              <a:t>There may be a conflict about </a:t>
            </a:r>
            <a:r>
              <a:rPr lang="en-US" sz="3200" dirty="0">
                <a:solidFill>
                  <a:srgbClr val="00B0F0"/>
                </a:solidFill>
                <a:latin typeface="Times New Roman" panose="02020603050405020304" pitchFamily="18" charset="0"/>
                <a:cs typeface="Times New Roman" panose="02020603050405020304" pitchFamily="18" charset="0"/>
              </a:rPr>
              <a:t>physician orders</a:t>
            </a:r>
            <a:r>
              <a:rPr lang="en-US" sz="3200" dirty="0">
                <a:solidFill>
                  <a:srgbClr val="333333"/>
                </a:solidFill>
                <a:latin typeface="Times New Roman" panose="02020603050405020304" pitchFamily="18" charset="0"/>
                <a:cs typeface="Times New Roman" panose="02020603050405020304" pitchFamily="18" charset="0"/>
              </a:rPr>
              <a:t>.  </a:t>
            </a:r>
            <a:endParaRPr lang="en-US" sz="3200" dirty="0" smtClean="0">
              <a:solidFill>
                <a:srgbClr val="333333"/>
              </a:solidFill>
              <a:latin typeface="Times New Roman" panose="02020603050405020304" pitchFamily="18" charset="0"/>
              <a:cs typeface="Times New Roman" panose="02020603050405020304" pitchFamily="18" charset="0"/>
            </a:endParaRPr>
          </a:p>
          <a:p>
            <a:pPr marL="0" indent="0" algn="just">
              <a:buNone/>
            </a:pPr>
            <a:r>
              <a:rPr lang="en-US" sz="3200" dirty="0" smtClean="0">
                <a:solidFill>
                  <a:srgbClr val="333333"/>
                </a:solidFill>
                <a:latin typeface="Times New Roman" panose="02020603050405020304" pitchFamily="18" charset="0"/>
                <a:cs typeface="Times New Roman" panose="02020603050405020304" pitchFamily="18" charset="0"/>
              </a:rPr>
              <a:t>For </a:t>
            </a:r>
            <a:r>
              <a:rPr lang="en-US" sz="3200" dirty="0">
                <a:solidFill>
                  <a:srgbClr val="333333"/>
                </a:solidFill>
                <a:latin typeface="Times New Roman" panose="02020603050405020304" pitchFamily="18" charset="0"/>
                <a:cs typeface="Times New Roman" panose="02020603050405020304" pitchFamily="18" charset="0"/>
              </a:rPr>
              <a:t>example, a nurse could disagree with a physician about the appropriateness of orders the physician has given for testing or medication for a patient, or think the physician should give orders for pain medication the physician has refrained from providing.  </a:t>
            </a:r>
            <a:endParaRPr lang="en-US" sz="3200" dirty="0" smtClean="0">
              <a:solidFill>
                <a:srgbClr val="333333"/>
              </a:solidFill>
              <a:latin typeface="Times New Roman" panose="02020603050405020304" pitchFamily="18" charset="0"/>
              <a:cs typeface="Times New Roman" panose="02020603050405020304" pitchFamily="18" charset="0"/>
            </a:endParaRPr>
          </a:p>
          <a:p>
            <a:pPr marL="0" indent="0" algn="just">
              <a:buNone/>
            </a:pPr>
            <a:r>
              <a:rPr lang="en-US" sz="3200" dirty="0" smtClean="0">
                <a:solidFill>
                  <a:srgbClr val="333333"/>
                </a:solidFill>
                <a:latin typeface="Times New Roman" panose="02020603050405020304" pitchFamily="18" charset="0"/>
                <a:cs typeface="Times New Roman" panose="02020603050405020304" pitchFamily="18" charset="0"/>
              </a:rPr>
              <a:t>The </a:t>
            </a:r>
            <a:r>
              <a:rPr lang="en-US" sz="3200" dirty="0">
                <a:solidFill>
                  <a:srgbClr val="333333"/>
                </a:solidFill>
                <a:latin typeface="Times New Roman" panose="02020603050405020304" pitchFamily="18" charset="0"/>
                <a:cs typeface="Times New Roman" panose="02020603050405020304" pitchFamily="18" charset="0"/>
              </a:rPr>
              <a:t>nurse could feel he or she knows the patient better than the physician </a:t>
            </a:r>
            <a:r>
              <a:rPr lang="en-US" sz="3200" dirty="0" smtClean="0">
                <a:solidFill>
                  <a:srgbClr val="333333"/>
                </a:solidFill>
                <a:latin typeface="Times New Roman" panose="02020603050405020304" pitchFamily="18" charset="0"/>
                <a:cs typeface="Times New Roman" panose="02020603050405020304" pitchFamily="18" charset="0"/>
              </a:rPr>
              <a:t>does.</a:t>
            </a:r>
            <a:r>
              <a:rPr lang="en-US" sz="3200" dirty="0">
                <a:solidFill>
                  <a:srgbClr val="333333"/>
                </a:solidFill>
                <a:latin typeface="Times New Roman" panose="02020603050405020304" pitchFamily="18" charset="0"/>
                <a:cs typeface="Times New Roman" panose="02020603050405020304" pitchFamily="18" charset="0"/>
              </a:rPr>
              <a:t>  Nurses can get frustrated if they feel their concerns, questions, and opinions about patient care or other processes are being ignored.</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1496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7054" y="1278869"/>
            <a:ext cx="10515600" cy="4480907"/>
          </a:xfrm>
        </p:spPr>
        <p:txBody>
          <a:bodyPr>
            <a:noAutofit/>
          </a:bodyPr>
          <a:lstStyle/>
          <a:p>
            <a:pPr marL="0" indent="0" algn="just">
              <a:buNone/>
            </a:pPr>
            <a:r>
              <a:rPr lang="en-US" sz="3200" dirty="0">
                <a:solidFill>
                  <a:srgbClr val="FF0000"/>
                </a:solidFill>
                <a:latin typeface="Times New Roman" panose="02020603050405020304" pitchFamily="18" charset="0"/>
                <a:cs typeface="Times New Roman" panose="02020603050405020304" pitchFamily="18" charset="0"/>
              </a:rPr>
              <a:t>Several possible sources of conflict between physicians and nurses that have been repeatedly suggested are </a:t>
            </a:r>
            <a:r>
              <a:rPr lang="en-US" sz="3200" dirty="0" smtClean="0">
                <a:solidFill>
                  <a:srgbClr val="FF0000"/>
                </a:solidFill>
                <a:latin typeface="Times New Roman" panose="02020603050405020304" pitchFamily="18" charset="0"/>
                <a:cs typeface="Times New Roman" panose="02020603050405020304" pitchFamily="18" charset="0"/>
              </a:rPr>
              <a:t>:</a:t>
            </a:r>
          </a:p>
          <a:p>
            <a:pPr marL="514350" indent="-514350" algn="just">
              <a:buAutoNum type="arabicParenBoth"/>
            </a:pPr>
            <a:r>
              <a:rPr lang="en-US" sz="3200" dirty="0" smtClean="0">
                <a:solidFill>
                  <a:srgbClr val="333333"/>
                </a:solidFill>
                <a:latin typeface="Times New Roman" panose="02020603050405020304" pitchFamily="18" charset="0"/>
                <a:cs typeface="Times New Roman" panose="02020603050405020304" pitchFamily="18" charset="0"/>
              </a:rPr>
              <a:t> </a:t>
            </a:r>
            <a:r>
              <a:rPr lang="en-US" sz="3200" dirty="0">
                <a:solidFill>
                  <a:srgbClr val="333333"/>
                </a:solidFill>
                <a:latin typeface="Times New Roman" panose="02020603050405020304" pitchFamily="18" charset="0"/>
                <a:cs typeface="Times New Roman" panose="02020603050405020304" pitchFamily="18" charset="0"/>
              </a:rPr>
              <a:t>T</a:t>
            </a:r>
            <a:r>
              <a:rPr lang="en-US" sz="3200" dirty="0" smtClean="0">
                <a:solidFill>
                  <a:srgbClr val="333333"/>
                </a:solidFill>
                <a:latin typeface="Times New Roman" panose="02020603050405020304" pitchFamily="18" charset="0"/>
                <a:cs typeface="Times New Roman" panose="02020603050405020304" pitchFamily="18" charset="0"/>
              </a:rPr>
              <a:t>he </a:t>
            </a:r>
            <a:r>
              <a:rPr lang="en-US" sz="3200" dirty="0">
                <a:solidFill>
                  <a:srgbClr val="333333"/>
                </a:solidFill>
                <a:latin typeface="Times New Roman" panose="02020603050405020304" pitchFamily="18" charset="0"/>
                <a:cs typeface="Times New Roman" panose="02020603050405020304" pitchFamily="18" charset="0"/>
              </a:rPr>
              <a:t>power imbalance between physicians and nurses, </a:t>
            </a:r>
            <a:endParaRPr lang="en-US" sz="3200" dirty="0" smtClean="0">
              <a:solidFill>
                <a:srgbClr val="333333"/>
              </a:solidFill>
              <a:latin typeface="Times New Roman" panose="02020603050405020304" pitchFamily="18" charset="0"/>
              <a:cs typeface="Times New Roman" panose="02020603050405020304" pitchFamily="18" charset="0"/>
            </a:endParaRPr>
          </a:p>
          <a:p>
            <a:pPr marL="0" indent="0" algn="just">
              <a:buNone/>
            </a:pPr>
            <a:r>
              <a:rPr lang="en-US" sz="3200" dirty="0" smtClean="0">
                <a:solidFill>
                  <a:srgbClr val="333333"/>
                </a:solidFill>
                <a:latin typeface="Times New Roman" panose="02020603050405020304" pitchFamily="18" charset="0"/>
                <a:cs typeface="Times New Roman" panose="02020603050405020304" pitchFamily="18" charset="0"/>
              </a:rPr>
              <a:t>(</a:t>
            </a:r>
            <a:r>
              <a:rPr lang="en-US" sz="3200" dirty="0">
                <a:solidFill>
                  <a:srgbClr val="333333"/>
                </a:solidFill>
                <a:latin typeface="Times New Roman" panose="02020603050405020304" pitchFamily="18" charset="0"/>
                <a:cs typeface="Times New Roman" panose="02020603050405020304" pitchFamily="18" charset="0"/>
              </a:rPr>
              <a:t>2) </a:t>
            </a:r>
            <a:r>
              <a:rPr lang="en-US" sz="3200" dirty="0" smtClean="0">
                <a:solidFill>
                  <a:srgbClr val="333333"/>
                </a:solidFill>
                <a:latin typeface="Times New Roman" panose="02020603050405020304" pitchFamily="18" charset="0"/>
                <a:cs typeface="Times New Roman" panose="02020603050405020304" pitchFamily="18" charset="0"/>
              </a:rPr>
              <a:t>Differing </a:t>
            </a:r>
            <a:r>
              <a:rPr lang="en-US" sz="3200" dirty="0">
                <a:solidFill>
                  <a:srgbClr val="333333"/>
                </a:solidFill>
                <a:latin typeface="Times New Roman" panose="02020603050405020304" pitchFamily="18" charset="0"/>
                <a:cs typeface="Times New Roman" panose="02020603050405020304" pitchFamily="18" charset="0"/>
              </a:rPr>
              <a:t>goals of medicine and nursing, </a:t>
            </a:r>
            <a:r>
              <a:rPr lang="en-US" sz="3200" dirty="0" smtClean="0">
                <a:solidFill>
                  <a:srgbClr val="333333"/>
                </a:solidFill>
                <a:latin typeface="Times New Roman" panose="02020603050405020304" pitchFamily="18" charset="0"/>
                <a:cs typeface="Times New Roman" panose="02020603050405020304" pitchFamily="18" charset="0"/>
              </a:rPr>
              <a:t>and</a:t>
            </a:r>
          </a:p>
          <a:p>
            <a:pPr marL="0" indent="0" algn="just">
              <a:buNone/>
            </a:pPr>
            <a:r>
              <a:rPr lang="en-US" sz="3200" dirty="0" smtClean="0">
                <a:solidFill>
                  <a:srgbClr val="333333"/>
                </a:solidFill>
                <a:latin typeface="Times New Roman" panose="02020603050405020304" pitchFamily="18" charset="0"/>
                <a:cs typeface="Times New Roman" panose="02020603050405020304" pitchFamily="18" charset="0"/>
              </a:rPr>
              <a:t>(</a:t>
            </a:r>
            <a:r>
              <a:rPr lang="en-US" sz="3200" dirty="0">
                <a:solidFill>
                  <a:srgbClr val="333333"/>
                </a:solidFill>
                <a:latin typeface="Times New Roman" panose="02020603050405020304" pitchFamily="18" charset="0"/>
                <a:cs typeface="Times New Roman" panose="02020603050405020304" pitchFamily="18" charset="0"/>
              </a:rPr>
              <a:t>3) </a:t>
            </a:r>
            <a:r>
              <a:rPr lang="en-US" sz="3200" dirty="0" smtClean="0">
                <a:solidFill>
                  <a:srgbClr val="333333"/>
                </a:solidFill>
                <a:latin typeface="Times New Roman" panose="02020603050405020304" pitchFamily="18" charset="0"/>
                <a:cs typeface="Times New Roman" panose="02020603050405020304" pitchFamily="18" charset="0"/>
              </a:rPr>
              <a:t>Gender </a:t>
            </a:r>
            <a:r>
              <a:rPr lang="en-US" sz="3200" dirty="0">
                <a:solidFill>
                  <a:srgbClr val="333333"/>
                </a:solidFill>
                <a:latin typeface="Times New Roman" panose="02020603050405020304" pitchFamily="18" charset="0"/>
                <a:cs typeface="Times New Roman" panose="02020603050405020304" pitchFamily="18" charset="0"/>
              </a:rPr>
              <a:t>conflict between physicians, who have traditionally been men, and nurses, who have been overwhelmingly women.</a:t>
            </a:r>
          </a:p>
          <a:p>
            <a:pPr marL="0" indent="0" algn="just">
              <a:buNone/>
            </a:pP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6325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827" y="1150922"/>
            <a:ext cx="10515600" cy="4351338"/>
          </a:xfrm>
        </p:spPr>
        <p:txBody>
          <a:bodyPr>
            <a:normAutofit fontScale="92500" lnSpcReduction="20000"/>
          </a:bodyPr>
          <a:lstStyle/>
          <a:p>
            <a:pPr marL="0" indent="0" algn="just">
              <a:buNone/>
            </a:pPr>
            <a:r>
              <a:rPr lang="en-US" sz="3200" b="1" dirty="0" smtClean="0">
                <a:solidFill>
                  <a:srgbClr val="FF0000"/>
                </a:solidFill>
                <a:latin typeface="Times New Roman" panose="02020603050405020304" pitchFamily="18" charset="0"/>
                <a:cs typeface="Times New Roman" panose="02020603050405020304" pitchFamily="18" charset="0"/>
              </a:rPr>
              <a:t>Resolving Physician-Nurse Conflict</a:t>
            </a:r>
          </a:p>
          <a:p>
            <a:pPr marL="514350" indent="-514350" algn="just">
              <a:buAutoNum type="arabicPeriod"/>
            </a:pPr>
            <a:r>
              <a:rPr lang="en-US" sz="3200" dirty="0" smtClean="0">
                <a:latin typeface="Times New Roman" panose="02020603050405020304" pitchFamily="18" charset="0"/>
                <a:cs typeface="Times New Roman" panose="02020603050405020304" pitchFamily="18" charset="0"/>
              </a:rPr>
              <a:t>Appreciate </a:t>
            </a:r>
            <a:r>
              <a:rPr lang="en-US" sz="3200" dirty="0">
                <a:latin typeface="Times New Roman" panose="02020603050405020304" pitchFamily="18" charset="0"/>
                <a:cs typeface="Times New Roman" panose="02020603050405020304" pitchFamily="18" charset="0"/>
              </a:rPr>
              <a:t>each other's skills and personalities. Introduce yourselves during calm moments, not in emergencies. Take time to shake hands, maintain eye contact, and discuss patients together. Building these connections fosters a positive working relationship</a:t>
            </a:r>
            <a:r>
              <a:rPr lang="en-US" sz="3200" dirty="0" smtClean="0">
                <a:latin typeface="Times New Roman" panose="02020603050405020304" pitchFamily="18" charset="0"/>
                <a:cs typeface="Times New Roman" panose="02020603050405020304" pitchFamily="18" charset="0"/>
              </a:rPr>
              <a:t>.</a:t>
            </a:r>
          </a:p>
          <a:p>
            <a:pPr marL="514350" indent="-514350" algn="just">
              <a:buAutoNum type="arabicPeriod"/>
            </a:pPr>
            <a:r>
              <a:rPr lang="en-US" sz="3200" dirty="0">
                <a:latin typeface="Times New Roman" panose="02020603050405020304" pitchFamily="18" charset="0"/>
                <a:cs typeface="Times New Roman" panose="02020603050405020304" pitchFamily="18" charset="0"/>
              </a:rPr>
              <a:t>Manage emotional issues that can hinder a team‘s progress. </a:t>
            </a:r>
            <a:endParaRPr lang="en-US" sz="3200" dirty="0" smtClean="0">
              <a:latin typeface="Times New Roman" panose="02020603050405020304" pitchFamily="18" charset="0"/>
              <a:cs typeface="Times New Roman" panose="02020603050405020304" pitchFamily="18" charset="0"/>
            </a:endParaRPr>
          </a:p>
          <a:p>
            <a:pPr marL="514350" indent="-514350" algn="just">
              <a:buAutoNum type="arabicPeriod"/>
            </a:pPr>
            <a:r>
              <a:rPr lang="en-US" sz="3200" dirty="0">
                <a:latin typeface="Times New Roman" panose="02020603050405020304" pitchFamily="18" charset="0"/>
                <a:cs typeface="Times New Roman" panose="02020603050405020304" pitchFamily="18" charset="0"/>
              </a:rPr>
              <a:t>Celebrate success, be grateful and express positive emotions. </a:t>
            </a:r>
            <a:r>
              <a:rPr lang="en-US" sz="3200" dirty="0" smtClean="0">
                <a:latin typeface="Times New Roman" panose="02020603050405020304" pitchFamily="18" charset="0"/>
                <a:cs typeface="Times New Roman" panose="02020603050405020304" pitchFamily="18" charset="0"/>
              </a:rPr>
              <a:t>Be mindful </a:t>
            </a:r>
            <a:r>
              <a:rPr lang="en-US" sz="3200" dirty="0">
                <a:latin typeface="Times New Roman" panose="02020603050405020304" pitchFamily="18" charset="0"/>
                <a:cs typeface="Times New Roman" panose="02020603050405020304" pitchFamily="18" charset="0"/>
              </a:rPr>
              <a:t>of a job well done. Recognize doctors and </a:t>
            </a:r>
            <a:r>
              <a:rPr lang="en-US" sz="3200" dirty="0" smtClean="0">
                <a:latin typeface="Times New Roman" panose="02020603050405020304" pitchFamily="18" charset="0"/>
                <a:cs typeface="Times New Roman" panose="02020603050405020304" pitchFamily="18" charset="0"/>
              </a:rPr>
              <a:t>nurses individually </a:t>
            </a:r>
            <a:r>
              <a:rPr lang="en-US" sz="3200" dirty="0">
                <a:latin typeface="Times New Roman" panose="02020603050405020304" pitchFamily="18" charset="0"/>
                <a:cs typeface="Times New Roman" panose="02020603050405020304" pitchFamily="18" charset="0"/>
              </a:rPr>
              <a:t>and together. Create a place to showcase doctors </a:t>
            </a:r>
            <a:r>
              <a:rPr lang="en-US" sz="3200" dirty="0" smtClean="0">
                <a:latin typeface="Times New Roman" panose="02020603050405020304" pitchFamily="18" charset="0"/>
                <a:cs typeface="Times New Roman" panose="02020603050405020304" pitchFamily="18" charset="0"/>
              </a:rPr>
              <a:t>and nurses </a:t>
            </a:r>
            <a:r>
              <a:rPr lang="en-US" sz="3200" dirty="0">
                <a:latin typeface="Times New Roman" panose="02020603050405020304" pitchFamily="18" charset="0"/>
                <a:cs typeface="Times New Roman" panose="02020603050405020304" pitchFamily="18" charset="0"/>
              </a:rPr>
              <a:t>working together. Delivering quality patient care is a </a:t>
            </a:r>
            <a:r>
              <a:rPr lang="en-US" sz="3200" dirty="0" smtClean="0">
                <a:latin typeface="Times New Roman" panose="02020603050405020304" pitchFamily="18" charset="0"/>
                <a:cs typeface="Times New Roman" panose="02020603050405020304" pitchFamily="18" charset="0"/>
              </a:rPr>
              <a:t>team effort</a:t>
            </a:r>
            <a:r>
              <a:rPr lang="en-US" sz="3200" dirty="0">
                <a:latin typeface="Times New Roman" panose="02020603050405020304" pitchFamily="18" charset="0"/>
                <a:cs typeface="Times New Roman" panose="02020603050405020304" pitchFamily="18" charset="0"/>
              </a:rPr>
              <a:t>, spotlight both groups together.</a:t>
            </a:r>
          </a:p>
          <a:p>
            <a:pPr marL="514350" indent="-514350" algn="just">
              <a:buAutoNum type="arabicPeriod"/>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0527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237" y="2617477"/>
            <a:ext cx="10515600" cy="1577451"/>
          </a:xfrm>
        </p:spPr>
        <p:txBody>
          <a:bodyPr>
            <a:normAutofit/>
          </a:bodyPr>
          <a:lstStyle/>
          <a:p>
            <a:pPr marL="0" indent="0" algn="ctr">
              <a:buNone/>
            </a:pPr>
            <a:r>
              <a:rPr lang="en-US" sz="4800" dirty="0" smtClean="0">
                <a:solidFill>
                  <a:srgbClr val="FF0000"/>
                </a:solidFill>
              </a:rPr>
              <a:t>Thank you</a:t>
            </a:r>
            <a:endParaRPr lang="en-US" sz="4800" dirty="0">
              <a:solidFill>
                <a:srgbClr val="FF0000"/>
              </a:solidFill>
            </a:endParaRPr>
          </a:p>
        </p:txBody>
      </p:sp>
    </p:spTree>
    <p:extLst>
      <p:ext uri="{BB962C8B-B14F-4D97-AF65-F5344CB8AC3E}">
        <p14:creationId xmlns:p14="http://schemas.microsoft.com/office/powerpoint/2010/main" val="29776471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1|6.7"/>
</p:tagLst>
</file>

<file path=ppt/tags/tag2.xml><?xml version="1.0" encoding="utf-8"?>
<p:tagLst xmlns:a="http://schemas.openxmlformats.org/drawingml/2006/main" xmlns:r="http://schemas.openxmlformats.org/officeDocument/2006/relationships" xmlns:p="http://schemas.openxmlformats.org/presentationml/2006/main">
  <p:tag name="TIMING" val="|1.1|6.7"/>
</p:tagLst>
</file>

<file path=ppt/tags/tag3.xml><?xml version="1.0" encoding="utf-8"?>
<p:tagLst xmlns:a="http://schemas.openxmlformats.org/drawingml/2006/main" xmlns:r="http://schemas.openxmlformats.org/officeDocument/2006/relationships" xmlns:p="http://schemas.openxmlformats.org/presentationml/2006/main">
  <p:tag name="TIMING" val="|1.1|6.7"/>
</p:tagLst>
</file>

<file path=ppt/tags/tag4.xml><?xml version="1.0" encoding="utf-8"?>
<p:tagLst xmlns:a="http://schemas.openxmlformats.org/drawingml/2006/main" xmlns:r="http://schemas.openxmlformats.org/officeDocument/2006/relationships" xmlns:p="http://schemas.openxmlformats.org/presentationml/2006/main">
  <p:tag name="TIMING" val="|1.1|6.7"/>
</p:tagLst>
</file>

<file path=ppt/tags/tag5.xml><?xml version="1.0" encoding="utf-8"?>
<p:tagLst xmlns:a="http://schemas.openxmlformats.org/drawingml/2006/main" xmlns:r="http://schemas.openxmlformats.org/officeDocument/2006/relationships" xmlns:p="http://schemas.openxmlformats.org/presentationml/2006/main">
  <p:tag name="TIMING" val="|1.1|6.7"/>
</p:tagLst>
</file>

<file path=ppt/tags/tag6.xml><?xml version="1.0" encoding="utf-8"?>
<p:tagLst xmlns:a="http://schemas.openxmlformats.org/drawingml/2006/main" xmlns:r="http://schemas.openxmlformats.org/officeDocument/2006/relationships" xmlns:p="http://schemas.openxmlformats.org/presentationml/2006/main">
  <p:tag name="TIMING" val="|1.1|6.7"/>
</p:tagLst>
</file>

<file path=ppt/tags/tag7.xml><?xml version="1.0" encoding="utf-8"?>
<p:tagLst xmlns:a="http://schemas.openxmlformats.org/drawingml/2006/main" xmlns:r="http://schemas.openxmlformats.org/officeDocument/2006/relationships" xmlns:p="http://schemas.openxmlformats.org/presentationml/2006/main">
  <p:tag name="TIMING" val="|1.1|6.7"/>
</p:tagLst>
</file>

<file path=ppt/tags/tag8.xml><?xml version="1.0" encoding="utf-8"?>
<p:tagLst xmlns:a="http://schemas.openxmlformats.org/drawingml/2006/main" xmlns:r="http://schemas.openxmlformats.org/officeDocument/2006/relationships" xmlns:p="http://schemas.openxmlformats.org/presentationml/2006/main">
  <p:tag name="TIMING" val="|1.1|6.7"/>
</p:tagLst>
</file>

<file path=ppt/tags/tag9.xml><?xml version="1.0" encoding="utf-8"?>
<p:tagLst xmlns:a="http://schemas.openxmlformats.org/drawingml/2006/main" xmlns:r="http://schemas.openxmlformats.org/officeDocument/2006/relationships" xmlns:p="http://schemas.openxmlformats.org/presentationml/2006/main">
  <p:tag name="TIMING" val="|1.1|6.7"/>
</p:tagLst>
</file>

<file path=ppt/tags/tag10.xml><?xml version="1.0" encoding="utf-8"?>
<p:tagLst xmlns:a="http://schemas.openxmlformats.org/drawingml/2006/main" xmlns:r="http://schemas.openxmlformats.org/officeDocument/2006/relationships" xmlns:p="http://schemas.openxmlformats.org/presentationml/2006/main">
  <p:tag name="TIMING" val="|1.1|6.7"/>
</p:tagLst>
</file>

<file path=ppt/tags/tag11.xml><?xml version="1.0" encoding="utf-8"?>
<p:tagLst xmlns:a="http://schemas.openxmlformats.org/drawingml/2006/main" xmlns:r="http://schemas.openxmlformats.org/officeDocument/2006/relationships" xmlns:p="http://schemas.openxmlformats.org/presentationml/2006/main">
  <p:tag name="TIMING" val="|1.1|6.7"/>
</p:tagLst>
</file>

<file path=ppt/tags/tag12.xml><?xml version="1.0" encoding="utf-8"?>
<p:tagLst xmlns:a="http://schemas.openxmlformats.org/drawingml/2006/main" xmlns:r="http://schemas.openxmlformats.org/officeDocument/2006/relationships" xmlns:p="http://schemas.openxmlformats.org/presentationml/2006/main">
  <p:tag name="TIMING" val="|1.1|6.7"/>
</p:tagLst>
</file>

<file path=ppt/tags/tag13.xml><?xml version="1.0" encoding="utf-8"?>
<p:tagLst xmlns:a="http://schemas.openxmlformats.org/drawingml/2006/main" xmlns:r="http://schemas.openxmlformats.org/officeDocument/2006/relationships" xmlns:p="http://schemas.openxmlformats.org/presentationml/2006/main">
  <p:tag name="TIMING" val="|1.1|6.7"/>
</p:tagLst>
</file>

<file path=ppt/tags/tag14.xml><?xml version="1.0" encoding="utf-8"?>
<p:tagLst xmlns:a="http://schemas.openxmlformats.org/drawingml/2006/main" xmlns:r="http://schemas.openxmlformats.org/officeDocument/2006/relationships" xmlns:p="http://schemas.openxmlformats.org/presentationml/2006/main">
  <p:tag name="TIMING" val="|1.1|6.7"/>
</p:tagLst>
</file>

<file path=ppt/tags/tag15.xml><?xml version="1.0" encoding="utf-8"?>
<p:tagLst xmlns:a="http://schemas.openxmlformats.org/drawingml/2006/main" xmlns:r="http://schemas.openxmlformats.org/officeDocument/2006/relationships" xmlns:p="http://schemas.openxmlformats.org/presentationml/2006/main">
  <p:tag name="TIMING" val="|1.1|6.7"/>
</p:tagLst>
</file>

<file path=ppt/tags/tag16.xml><?xml version="1.0" encoding="utf-8"?>
<p:tagLst xmlns:a="http://schemas.openxmlformats.org/drawingml/2006/main" xmlns:r="http://schemas.openxmlformats.org/officeDocument/2006/relationships" xmlns:p="http://schemas.openxmlformats.org/presentationml/2006/main">
  <p:tag name="TIMING" val="|1.1|6.7"/>
</p:tagLst>
</file>

<file path=ppt/tags/tag17.xml><?xml version="1.0" encoding="utf-8"?>
<p:tagLst xmlns:a="http://schemas.openxmlformats.org/drawingml/2006/main" xmlns:r="http://schemas.openxmlformats.org/officeDocument/2006/relationships" xmlns:p="http://schemas.openxmlformats.org/presentationml/2006/main">
  <p:tag name="TIMING" val="|2.4|9.4|5.5|2.4|4.2|8.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577</TotalTime>
  <Words>1632</Words>
  <Application>Microsoft Office PowerPoint</Application>
  <PresentationFormat>Custom</PresentationFormat>
  <Paragraphs>151</Paragraphs>
  <Slides>26</Slides>
  <Notes>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Interpersonal relationship</vt:lpstr>
      <vt:lpstr>PowerPoint Presentation</vt:lpstr>
      <vt:lpstr>Types of relationship:</vt:lpstr>
      <vt:lpstr>Types of relationship:</vt:lpstr>
      <vt:lpstr>Types of relationship:</vt:lpstr>
      <vt:lpstr>Types of relationship:</vt:lpstr>
      <vt:lpstr>Therapeutic Relationship (nurse-client)  relationships </vt:lpstr>
      <vt:lpstr>Phases of a Therapeutic Nurse-Client Relationship</vt:lpstr>
      <vt:lpstr>Phase Goals</vt:lpstr>
      <vt:lpstr>1. The Pre interaction Phase</vt:lpstr>
      <vt:lpstr>2. The Orientation (Introductory) Phase:</vt:lpstr>
      <vt:lpstr>3. The Working Phase</vt:lpstr>
      <vt:lpstr>3. The Termination Phase</vt:lpstr>
      <vt:lpstr>Boundaries in The Nurse-Client Relationship</vt:lpstr>
      <vt:lpstr>Roles of The Nurse In A Therapeutic Relationship</vt:lpstr>
      <vt:lpstr>PowerPoint Presentation</vt:lpstr>
      <vt:lpstr>PowerPoint Presentation</vt:lpstr>
      <vt:lpstr>PowerPoint Presentation</vt:lpstr>
      <vt:lpstr>Characteristics  of professional (nurse-client)  relationships </vt:lpstr>
      <vt:lpstr>PowerPoint Presentation</vt:lpstr>
      <vt:lpstr>PowerPoint Presentation</vt:lpstr>
      <vt:lpstr>PowerPoint Presentation</vt:lpstr>
      <vt:lpstr>PowerPoint Presentation</vt:lpstr>
      <vt:lpstr>PowerPoint Presentation</vt:lpstr>
      <vt:lpstr>PowerPoint Presentation</vt:lpstr>
    </vt:vector>
  </TitlesOfParts>
  <Company>Microsoft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Qais ALsheikh</dc:creator>
  <cp:lastModifiedBy>DR.Ahmed Saker 2O14</cp:lastModifiedBy>
  <cp:revision>59</cp:revision>
  <dcterms:created xsi:type="dcterms:W3CDTF">2020-06-06T21:59:02Z</dcterms:created>
  <dcterms:modified xsi:type="dcterms:W3CDTF">2024-10-28T09:57:00Z</dcterms:modified>
</cp:coreProperties>
</file>